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3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p:scale>
          <a:sx n="75" d="100"/>
          <a:sy n="75" d="100"/>
        </p:scale>
        <p:origin x="498"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19050">
                <a:noFill/>
              </a:ln>
              <a:effectLst/>
            </c:spPr>
            <c:extLst>
              <c:ext xmlns:c16="http://schemas.microsoft.com/office/drawing/2014/chart" uri="{C3380CC4-5D6E-409C-BE32-E72D297353CC}">
                <c16:uniqueId val="{00000001-A5EA-4B4D-824C-A461643642AA}"/>
              </c:ext>
            </c:extLst>
          </c:dPt>
          <c:dPt>
            <c:idx val="1"/>
            <c:bubble3D val="0"/>
            <c: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9050">
                <a:noFill/>
              </a:ln>
              <a:effectLst/>
            </c:spPr>
            <c:extLst>
              <c:ext xmlns:c16="http://schemas.microsoft.com/office/drawing/2014/chart" uri="{C3380CC4-5D6E-409C-BE32-E72D297353CC}">
                <c16:uniqueId val="{00000002-A5EA-4B4D-824C-A461643642AA}"/>
              </c:ext>
            </c:extLst>
          </c:dPt>
          <c:dPt>
            <c:idx val="2"/>
            <c:bubble3D val="0"/>
            <c:spPr>
              <a:solidFill>
                <a:schemeClr val="accent3">
                  <a:lumMod val="40000"/>
                  <a:lumOff val="60000"/>
                </a:schemeClr>
              </a:solidFill>
              <a:ln w="19050">
                <a:noFill/>
              </a:ln>
              <a:effectLst/>
            </c:spPr>
            <c:extLst>
              <c:ext xmlns:c16="http://schemas.microsoft.com/office/drawing/2014/chart" uri="{C3380CC4-5D6E-409C-BE32-E72D297353CC}">
                <c16:uniqueId val="{00000003-A5EA-4B4D-824C-A461643642AA}"/>
              </c:ext>
            </c:extLst>
          </c:dPt>
          <c:dPt>
            <c:idx val="3"/>
            <c:bubble3D val="0"/>
            <c:spPr>
              <a:solidFill>
                <a:schemeClr val="accent4"/>
              </a:solidFill>
              <a:ln w="19050">
                <a:noFill/>
              </a:ln>
              <a:effectLst/>
            </c:spPr>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0-A5EA-4B4D-824C-A461643642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11/3/2024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1.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848077" y="2815357"/>
            <a:ext cx="2922788" cy="861774"/>
          </a:xfrm>
          <a:prstGeom prst="rect">
            <a:avLst/>
          </a:prstGeom>
        </p:spPr>
        <p:txBody>
          <a:bodyPr wrap="none">
            <a:spAutoFit/>
          </a:bodyPr>
          <a:lstStyle/>
          <a:p>
            <a:pPr algn="ctr"/>
            <a:r>
              <a:rPr lang="en-US" sz="3200" dirty="0" smtClean="0"/>
              <a:t>Essential Artisans</a:t>
            </a:r>
          </a:p>
          <a:p>
            <a:pPr algn="ctr"/>
            <a:r>
              <a:rPr lang="en-US" dirty="0" smtClean="0"/>
              <a:t>By Salaudeen Bimbo </a:t>
            </a:r>
            <a:endParaRPr lang="en-US" dirty="0"/>
          </a:p>
        </p:txBody>
      </p:sp>
      <p:sp>
        <p:nvSpPr>
          <p:cNvPr id="7" name="Rectangle 6"/>
          <p:cNvSpPr/>
          <p:nvPr/>
        </p:nvSpPr>
        <p:spPr>
          <a:xfrm>
            <a:off x="6671733" y="1501422"/>
            <a:ext cx="4109156" cy="4222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475" y="2088445"/>
            <a:ext cx="3548769" cy="2923822"/>
          </a:xfrm>
          <a:prstGeom prst="rect">
            <a:avLst/>
          </a:prstGeom>
        </p:spPr>
      </p:pic>
    </p:spTree>
    <p:extLst>
      <p:ext uri="{BB962C8B-B14F-4D97-AF65-F5344CB8AC3E}">
        <p14:creationId xmlns:p14="http://schemas.microsoft.com/office/powerpoint/2010/main" val="10240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1709208" y="1163575"/>
            <a:ext cx="3504486" cy="707886"/>
          </a:xfrm>
          <a:prstGeom prst="rect">
            <a:avLst/>
          </a:prstGeom>
        </p:spPr>
        <p:txBody>
          <a:bodyPr wrap="none">
            <a:spAutoFit/>
          </a:bodyPr>
          <a:lstStyle/>
          <a:p>
            <a:pPr lvl="0" algn="ctr"/>
            <a:r>
              <a:rPr lang="en-US" sz="4000" b="1" dirty="0" smtClean="0">
                <a:solidFill>
                  <a:srgbClr val="2FA3EE"/>
                </a:solidFill>
              </a:rPr>
              <a:t>Business Model</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7429500" y="0"/>
            <a:ext cx="4762500" cy="685006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39386" y="1871461"/>
            <a:ext cx="4342727" cy="3046988"/>
          </a:xfrm>
          <a:prstGeom prst="rect">
            <a:avLst/>
          </a:prstGeom>
        </p:spPr>
        <p:txBody>
          <a:bodyPr wrap="none">
            <a:spAutoFit/>
          </a:bodyPr>
          <a:lstStyle/>
          <a:p>
            <a:pPr lvl="0" algn="ctr"/>
            <a:r>
              <a:rPr lang="en-US" sz="1600" b="1" dirty="0" smtClean="0">
                <a:solidFill>
                  <a:schemeClr val="bg1"/>
                </a:solidFill>
              </a:rPr>
              <a:t>Subscription Based Model</a:t>
            </a:r>
          </a:p>
          <a:p>
            <a:pPr lvl="0" algn="ctr"/>
            <a:r>
              <a:rPr lang="en-US" sz="1600" b="1" dirty="0" smtClean="0">
                <a:solidFill>
                  <a:schemeClr val="bg1"/>
                </a:solidFill>
              </a:rPr>
              <a:t>Basic Plan: </a:t>
            </a:r>
            <a:r>
              <a:rPr lang="en-US" sz="1600" dirty="0" smtClean="0">
                <a:solidFill>
                  <a:schemeClr val="bg1"/>
                </a:solidFill>
              </a:rPr>
              <a:t>Free inspection on your </a:t>
            </a:r>
            <a:r>
              <a:rPr lang="en-US" sz="1600" b="1" dirty="0" smtClean="0">
                <a:solidFill>
                  <a:schemeClr val="bg1"/>
                </a:solidFill>
              </a:rPr>
              <a:t>first order</a:t>
            </a:r>
          </a:p>
          <a:p>
            <a:pPr lvl="0" algn="ctr"/>
            <a:r>
              <a:rPr lang="en-US" sz="1600" b="1" dirty="0" smtClean="0">
                <a:solidFill>
                  <a:schemeClr val="bg1"/>
                </a:solidFill>
              </a:rPr>
              <a:t>Standard Plan</a:t>
            </a:r>
            <a:r>
              <a:rPr lang="en-US" sz="1600" dirty="0" smtClean="0">
                <a:solidFill>
                  <a:schemeClr val="bg1"/>
                </a:solidFill>
              </a:rPr>
              <a:t>: N 1,000/inspection</a:t>
            </a:r>
          </a:p>
          <a:p>
            <a:pPr lvl="0" algn="ctr"/>
            <a:r>
              <a:rPr lang="en-US" sz="1600" b="1" dirty="0" smtClean="0">
                <a:solidFill>
                  <a:schemeClr val="bg1"/>
                </a:solidFill>
              </a:rPr>
              <a:t>Premium Plan</a:t>
            </a:r>
            <a:r>
              <a:rPr lang="en-US" sz="1600" dirty="0" smtClean="0">
                <a:solidFill>
                  <a:schemeClr val="bg1"/>
                </a:solidFill>
              </a:rPr>
              <a:t>: N 5,000 for six orders</a:t>
            </a:r>
          </a:p>
          <a:p>
            <a:pPr lvl="0" algn="ctr"/>
            <a:endParaRPr lang="en-US" sz="1600" dirty="0">
              <a:solidFill>
                <a:schemeClr val="bg1"/>
              </a:solidFill>
            </a:endParaRPr>
          </a:p>
          <a:p>
            <a:pPr lvl="0" algn="ctr"/>
            <a:endParaRPr lang="en-US" sz="1600" dirty="0" smtClean="0">
              <a:solidFill>
                <a:schemeClr val="bg1"/>
              </a:solidFill>
            </a:endParaRPr>
          </a:p>
          <a:p>
            <a:pPr lvl="0" algn="ctr"/>
            <a:endParaRPr lang="en-US" sz="1600" dirty="0">
              <a:solidFill>
                <a:schemeClr val="bg1"/>
              </a:solidFill>
            </a:endParaRPr>
          </a:p>
          <a:p>
            <a:pPr lvl="0" algn="ctr"/>
            <a:endParaRPr lang="en-US" sz="1600" dirty="0" smtClean="0">
              <a:solidFill>
                <a:schemeClr val="bg1"/>
              </a:solidFill>
            </a:endParaRPr>
          </a:p>
          <a:p>
            <a:pPr lvl="0" algn="ctr"/>
            <a:r>
              <a:rPr lang="en-US" sz="1600" b="1" dirty="0" smtClean="0">
                <a:solidFill>
                  <a:schemeClr val="bg1"/>
                </a:solidFill>
              </a:rPr>
              <a:t>Total Revenue </a:t>
            </a:r>
            <a:r>
              <a:rPr lang="en-US" sz="1600" dirty="0" smtClean="0">
                <a:solidFill>
                  <a:schemeClr val="bg1"/>
                </a:solidFill>
              </a:rPr>
              <a:t>per year = 1000 * 45 = N 45,000</a:t>
            </a:r>
          </a:p>
          <a:p>
            <a:pPr lvl="0" algn="ctr"/>
            <a:r>
              <a:rPr lang="en-US" sz="1600" b="1" dirty="0" smtClean="0">
                <a:solidFill>
                  <a:schemeClr val="bg1"/>
                </a:solidFill>
              </a:rPr>
              <a:t>Total cost </a:t>
            </a:r>
            <a:r>
              <a:rPr lang="en-US" sz="1600" dirty="0" smtClean="0">
                <a:solidFill>
                  <a:schemeClr val="bg1"/>
                </a:solidFill>
              </a:rPr>
              <a:t>per year = N 30,000</a:t>
            </a:r>
          </a:p>
          <a:p>
            <a:pPr lvl="0" algn="ctr"/>
            <a:r>
              <a:rPr lang="en-US" sz="1600" dirty="0" smtClean="0">
                <a:solidFill>
                  <a:schemeClr val="bg1"/>
                </a:solidFill>
              </a:rPr>
              <a:t>Profit Margin = (45,000 – 30,000)/100</a:t>
            </a:r>
          </a:p>
          <a:p>
            <a:pPr lvl="0" algn="ctr"/>
            <a:r>
              <a:rPr lang="en-US" sz="1600" dirty="0" smtClean="0">
                <a:solidFill>
                  <a:schemeClr val="bg1"/>
                </a:solidFill>
              </a:rPr>
              <a:t>= 32%</a:t>
            </a:r>
            <a:endParaRPr lang="en-US" sz="16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22" y="1774951"/>
            <a:ext cx="4247092" cy="4263302"/>
          </a:xfrm>
          <a:prstGeom prst="rect">
            <a:avLst/>
          </a:prstGeom>
        </p:spPr>
      </p:pic>
    </p:spTree>
    <p:extLst>
      <p:ext uri="{BB962C8B-B14F-4D97-AF65-F5344CB8AC3E}">
        <p14:creationId xmlns:p14="http://schemas.microsoft.com/office/powerpoint/2010/main" val="1510012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11" y="345968"/>
            <a:ext cx="1272822" cy="1357225"/>
          </a:xfrm>
          <a:prstGeom prst="rect">
            <a:avLst/>
          </a:prstGeom>
        </p:spPr>
      </p:pic>
      <p:sp>
        <p:nvSpPr>
          <p:cNvPr id="5" name="Rectangle 4"/>
          <p:cNvSpPr/>
          <p:nvPr/>
        </p:nvSpPr>
        <p:spPr>
          <a:xfrm>
            <a:off x="4867648" y="1265175"/>
            <a:ext cx="3029612" cy="707886"/>
          </a:xfrm>
          <a:prstGeom prst="rect">
            <a:avLst/>
          </a:prstGeom>
        </p:spPr>
        <p:txBody>
          <a:bodyPr wrap="none">
            <a:spAutoFit/>
          </a:bodyPr>
          <a:lstStyle/>
          <a:p>
            <a:pPr lvl="0" algn="ctr"/>
            <a:r>
              <a:rPr lang="en-US" sz="4000" b="1" dirty="0" smtClean="0">
                <a:solidFill>
                  <a:srgbClr val="2FA3EE"/>
                </a:solidFill>
              </a:rPr>
              <a:t>Go To Market</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739900" y="2311400"/>
            <a:ext cx="4635500" cy="3492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54800" y="2311400"/>
            <a:ext cx="4635500" cy="3492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1703193"/>
            <a:ext cx="4537712" cy="4274111"/>
          </a:xfrm>
          <a:prstGeom prst="rect">
            <a:avLst/>
          </a:prstGeom>
        </p:spPr>
      </p:pic>
      <p:sp>
        <p:nvSpPr>
          <p:cNvPr id="13" name="Rectangle 12"/>
          <p:cNvSpPr/>
          <p:nvPr/>
        </p:nvSpPr>
        <p:spPr>
          <a:xfrm>
            <a:off x="2130237" y="2581268"/>
            <a:ext cx="2729815" cy="338554"/>
          </a:xfrm>
          <a:prstGeom prst="rect">
            <a:avLst/>
          </a:prstGeom>
        </p:spPr>
        <p:txBody>
          <a:bodyPr wrap="square">
            <a:spAutoFit/>
          </a:bodyPr>
          <a:lstStyle/>
          <a:p>
            <a:pPr marL="285750" lvl="0" indent="-285750">
              <a:buFont typeface="Wingdings" panose="05000000000000000000" pitchFamily="2" charset="2"/>
              <a:buChar char="ü"/>
            </a:pPr>
            <a:r>
              <a:rPr lang="en-US" sz="1600" dirty="0" smtClean="0">
                <a:solidFill>
                  <a:srgbClr val="C00000"/>
                </a:solidFill>
              </a:rPr>
              <a:t>Digital Marketing</a:t>
            </a:r>
            <a:endParaRPr lang="en-US" sz="1600" dirty="0">
              <a:solidFill>
                <a:srgbClr val="C00000"/>
              </a:solidFill>
            </a:endParaRPr>
          </a:p>
        </p:txBody>
      </p:sp>
      <p:sp>
        <p:nvSpPr>
          <p:cNvPr id="15" name="Rectangle 14"/>
          <p:cNvSpPr/>
          <p:nvPr/>
        </p:nvSpPr>
        <p:spPr>
          <a:xfrm>
            <a:off x="2130237" y="3042054"/>
            <a:ext cx="2729815" cy="338554"/>
          </a:xfrm>
          <a:prstGeom prst="rect">
            <a:avLst/>
          </a:prstGeom>
        </p:spPr>
        <p:txBody>
          <a:bodyPr wrap="square">
            <a:spAutoFit/>
          </a:bodyPr>
          <a:lstStyle/>
          <a:p>
            <a:pPr marL="285750" lvl="0" indent="-285750">
              <a:buFont typeface="Wingdings" panose="05000000000000000000" pitchFamily="2" charset="2"/>
              <a:buChar char="ü"/>
            </a:pPr>
            <a:r>
              <a:rPr lang="en-US" sz="1600" dirty="0" smtClean="0">
                <a:solidFill>
                  <a:srgbClr val="C00000"/>
                </a:solidFill>
              </a:rPr>
              <a:t>Pitching</a:t>
            </a:r>
            <a:endParaRPr lang="en-US" sz="1600" dirty="0">
              <a:solidFill>
                <a:srgbClr val="C00000"/>
              </a:solidFill>
            </a:endParaRPr>
          </a:p>
        </p:txBody>
      </p:sp>
      <p:sp>
        <p:nvSpPr>
          <p:cNvPr id="17" name="Rectangle 16"/>
          <p:cNvSpPr/>
          <p:nvPr/>
        </p:nvSpPr>
        <p:spPr>
          <a:xfrm>
            <a:off x="2130237" y="3502840"/>
            <a:ext cx="3114863" cy="338554"/>
          </a:xfrm>
          <a:prstGeom prst="rect">
            <a:avLst/>
          </a:prstGeom>
        </p:spPr>
        <p:txBody>
          <a:bodyPr wrap="square">
            <a:spAutoFit/>
          </a:bodyPr>
          <a:lstStyle/>
          <a:p>
            <a:pPr marL="285750" lvl="0" indent="-285750">
              <a:buFont typeface="Wingdings" panose="05000000000000000000" pitchFamily="2" charset="2"/>
              <a:buChar char="ü"/>
            </a:pPr>
            <a:r>
              <a:rPr lang="en-US" sz="1600" dirty="0" smtClean="0">
                <a:solidFill>
                  <a:srgbClr val="C00000"/>
                </a:solidFill>
              </a:rPr>
              <a:t>Community Outreach and Events</a:t>
            </a:r>
            <a:endParaRPr lang="en-US" sz="1600" dirty="0">
              <a:solidFill>
                <a:srgbClr val="C00000"/>
              </a:solidFill>
            </a:endParaRPr>
          </a:p>
        </p:txBody>
      </p:sp>
      <p:sp>
        <p:nvSpPr>
          <p:cNvPr id="18" name="Rectangle 17"/>
          <p:cNvSpPr/>
          <p:nvPr/>
        </p:nvSpPr>
        <p:spPr>
          <a:xfrm>
            <a:off x="2130237" y="3963626"/>
            <a:ext cx="3267263" cy="338554"/>
          </a:xfrm>
          <a:prstGeom prst="rect">
            <a:avLst/>
          </a:prstGeom>
        </p:spPr>
        <p:txBody>
          <a:bodyPr wrap="square">
            <a:spAutoFit/>
          </a:bodyPr>
          <a:lstStyle/>
          <a:p>
            <a:pPr marL="285750" lvl="0" indent="-285750">
              <a:buFont typeface="Wingdings" panose="05000000000000000000" pitchFamily="2" charset="2"/>
              <a:buChar char="ü"/>
            </a:pPr>
            <a:r>
              <a:rPr lang="en-US" sz="1600" dirty="0" smtClean="0">
                <a:solidFill>
                  <a:srgbClr val="C00000"/>
                </a:solidFill>
              </a:rPr>
              <a:t>Partnering with Estate Managers</a:t>
            </a:r>
            <a:endParaRPr lang="en-US" sz="1600" dirty="0">
              <a:solidFill>
                <a:srgbClr val="C00000"/>
              </a:solidFill>
            </a:endParaRPr>
          </a:p>
        </p:txBody>
      </p:sp>
      <p:sp>
        <p:nvSpPr>
          <p:cNvPr id="19" name="Rectangle 18"/>
          <p:cNvSpPr/>
          <p:nvPr/>
        </p:nvSpPr>
        <p:spPr>
          <a:xfrm>
            <a:off x="2130237" y="4424412"/>
            <a:ext cx="2729815" cy="338554"/>
          </a:xfrm>
          <a:prstGeom prst="rect">
            <a:avLst/>
          </a:prstGeom>
        </p:spPr>
        <p:txBody>
          <a:bodyPr wrap="square">
            <a:spAutoFit/>
          </a:bodyPr>
          <a:lstStyle/>
          <a:p>
            <a:pPr marL="285750" lvl="0" indent="-285750">
              <a:buFont typeface="Wingdings" panose="05000000000000000000" pitchFamily="2" charset="2"/>
              <a:buChar char="ü"/>
            </a:pPr>
            <a:r>
              <a:rPr lang="en-US" sz="1600" dirty="0" smtClean="0">
                <a:solidFill>
                  <a:srgbClr val="C00000"/>
                </a:solidFill>
              </a:rPr>
              <a:t>Referral Programs</a:t>
            </a:r>
            <a:endParaRPr lang="en-US" sz="1600" dirty="0">
              <a:solidFill>
                <a:srgbClr val="C00000"/>
              </a:solidFill>
            </a:endParaRPr>
          </a:p>
        </p:txBody>
      </p:sp>
    </p:spTree>
    <p:extLst>
      <p:ext uri="{BB962C8B-B14F-4D97-AF65-F5344CB8AC3E}">
        <p14:creationId xmlns:p14="http://schemas.microsoft.com/office/powerpoint/2010/main" val="4081580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11" y="345968"/>
            <a:ext cx="1272822" cy="1357225"/>
          </a:xfrm>
          <a:prstGeom prst="rect">
            <a:avLst/>
          </a:prstGeom>
        </p:spPr>
      </p:pic>
      <p:sp>
        <p:nvSpPr>
          <p:cNvPr id="5" name="Rectangle 4"/>
          <p:cNvSpPr/>
          <p:nvPr/>
        </p:nvSpPr>
        <p:spPr>
          <a:xfrm>
            <a:off x="1354278" y="1458789"/>
            <a:ext cx="3002746" cy="707886"/>
          </a:xfrm>
          <a:prstGeom prst="rect">
            <a:avLst/>
          </a:prstGeom>
        </p:spPr>
        <p:txBody>
          <a:bodyPr wrap="none">
            <a:spAutoFit/>
          </a:bodyPr>
          <a:lstStyle/>
          <a:p>
            <a:pPr lvl="0" algn="ctr"/>
            <a:r>
              <a:rPr lang="en-US" sz="4000" b="1" dirty="0" smtClean="0">
                <a:solidFill>
                  <a:srgbClr val="2FA3EE"/>
                </a:solidFill>
              </a:rPr>
              <a:t>Social Impact</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4278" y="2326693"/>
            <a:ext cx="4461063" cy="338554"/>
          </a:xfrm>
          <a:prstGeom prst="rect">
            <a:avLst/>
          </a:prstGeom>
        </p:spPr>
        <p:txBody>
          <a:bodyPr wrap="square">
            <a:spAutoFit/>
          </a:bodyPr>
          <a:lstStyle/>
          <a:p>
            <a:pPr marL="285750" lvl="0" indent="-285750">
              <a:buFont typeface="Wingdings" panose="05000000000000000000" pitchFamily="2" charset="2"/>
              <a:buChar char="§"/>
            </a:pPr>
            <a:r>
              <a:rPr lang="en-US" sz="1600" b="1" dirty="0" smtClean="0"/>
              <a:t>SDG3: Promote </a:t>
            </a:r>
            <a:r>
              <a:rPr lang="en-US" sz="1600" b="1" dirty="0"/>
              <a:t>G</a:t>
            </a:r>
            <a:r>
              <a:rPr lang="en-US" sz="1600" b="1" dirty="0" smtClean="0"/>
              <a:t>ood Health and Well-Being</a:t>
            </a:r>
            <a:endParaRPr lang="en-US" sz="1600" b="1" dirty="0"/>
          </a:p>
        </p:txBody>
      </p:sp>
      <p:sp>
        <p:nvSpPr>
          <p:cNvPr id="17" name="Rectangle 16"/>
          <p:cNvSpPr/>
          <p:nvPr/>
        </p:nvSpPr>
        <p:spPr>
          <a:xfrm>
            <a:off x="1354278" y="2825265"/>
            <a:ext cx="4322621" cy="2308324"/>
          </a:xfrm>
          <a:prstGeom prst="rect">
            <a:avLst/>
          </a:prstGeom>
        </p:spPr>
        <p:txBody>
          <a:bodyPr wrap="square">
            <a:spAutoFit/>
          </a:bodyPr>
          <a:lstStyle/>
          <a:p>
            <a:pPr marL="285750" lvl="0" indent="-285750">
              <a:buFont typeface="Wingdings" panose="05000000000000000000" pitchFamily="2" charset="2"/>
              <a:buChar char="§"/>
            </a:pPr>
            <a:r>
              <a:rPr lang="en-US" sz="1600" dirty="0"/>
              <a:t>We are committed to supporting healthy living and enhancing well-being by ensuring that residents in the </a:t>
            </a:r>
            <a:r>
              <a:rPr lang="en-US" sz="1600" dirty="0" err="1"/>
              <a:t>Lekki</a:t>
            </a:r>
            <a:r>
              <a:rPr lang="en-US" sz="1600" dirty="0"/>
              <a:t> area have convenient access to skilled artisans for essential home services. By connecting residents with trusted professionals for repairs, maintenance, and improvements, we help create safer, well-maintained living environments that contribute to overall comfort and peace of mind.</a:t>
            </a:r>
            <a:endParaRPr lang="en-US" sz="1600" dirty="0">
              <a:solidFill>
                <a:srgbClr val="C00000"/>
              </a:solidFill>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0" y="2166675"/>
            <a:ext cx="4559300" cy="4000500"/>
          </a:xfrm>
          <a:prstGeom prst="rect">
            <a:avLst/>
          </a:prstGeom>
        </p:spPr>
      </p:pic>
    </p:spTree>
    <p:extLst>
      <p:ext uri="{BB962C8B-B14F-4D97-AF65-F5344CB8AC3E}">
        <p14:creationId xmlns:p14="http://schemas.microsoft.com/office/powerpoint/2010/main" val="22962170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328878" y="2972910"/>
            <a:ext cx="10126522" cy="46116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11" y="345968"/>
            <a:ext cx="1272822" cy="1357225"/>
          </a:xfrm>
          <a:prstGeom prst="rect">
            <a:avLst/>
          </a:prstGeom>
        </p:spPr>
      </p:pic>
      <p:sp>
        <p:nvSpPr>
          <p:cNvPr id="5" name="Rectangle 4"/>
          <p:cNvSpPr/>
          <p:nvPr/>
        </p:nvSpPr>
        <p:spPr>
          <a:xfrm>
            <a:off x="1328878" y="1458789"/>
            <a:ext cx="1951176" cy="707886"/>
          </a:xfrm>
          <a:prstGeom prst="rect">
            <a:avLst/>
          </a:prstGeom>
        </p:spPr>
        <p:txBody>
          <a:bodyPr wrap="none">
            <a:spAutoFit/>
          </a:bodyPr>
          <a:lstStyle/>
          <a:p>
            <a:pPr lvl="0" algn="ctr"/>
            <a:r>
              <a:rPr lang="en-US" sz="4000" b="1" dirty="0" smtClean="0">
                <a:solidFill>
                  <a:srgbClr val="2FA3EE"/>
                </a:solidFill>
              </a:rPr>
              <a:t>Our Ask</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328878" y="2215986"/>
            <a:ext cx="9961422" cy="584775"/>
          </a:xfrm>
          <a:prstGeom prst="rect">
            <a:avLst/>
          </a:prstGeom>
        </p:spPr>
        <p:txBody>
          <a:bodyPr wrap="square">
            <a:spAutoFit/>
          </a:bodyPr>
          <a:lstStyle/>
          <a:p>
            <a:r>
              <a:rPr lang="en-US" sz="1600" dirty="0" smtClean="0"/>
              <a:t>We </a:t>
            </a:r>
            <a:r>
              <a:rPr lang="en-US" sz="1600" dirty="0"/>
              <a:t>are seeking N4 million to fund the initial 12-month phase of our project. Investors can expect a 12% return on their investment after two years</a:t>
            </a:r>
          </a:p>
        </p:txBody>
      </p:sp>
      <p:sp>
        <p:nvSpPr>
          <p:cNvPr id="2" name="Rectangle 1"/>
          <p:cNvSpPr/>
          <p:nvPr/>
        </p:nvSpPr>
        <p:spPr>
          <a:xfrm>
            <a:off x="1666522" y="3434078"/>
            <a:ext cx="1942263" cy="369332"/>
          </a:xfrm>
          <a:prstGeom prst="rect">
            <a:avLst/>
          </a:prstGeom>
        </p:spPr>
        <p:txBody>
          <a:bodyPr wrap="none">
            <a:spAutoFit/>
          </a:bodyPr>
          <a:lstStyle/>
          <a:p>
            <a:r>
              <a:rPr lang="en-US" dirty="0" smtClean="0"/>
              <a:t>Project Registration</a:t>
            </a:r>
            <a:endParaRPr lang="en-US" dirty="0"/>
          </a:p>
        </p:txBody>
      </p:sp>
      <p:sp>
        <p:nvSpPr>
          <p:cNvPr id="10" name="Rectangle 9"/>
          <p:cNvSpPr/>
          <p:nvPr/>
        </p:nvSpPr>
        <p:spPr>
          <a:xfrm>
            <a:off x="1666522" y="3018828"/>
            <a:ext cx="1752018" cy="369332"/>
          </a:xfrm>
          <a:prstGeom prst="rect">
            <a:avLst/>
          </a:prstGeom>
        </p:spPr>
        <p:txBody>
          <a:bodyPr wrap="none">
            <a:spAutoFit/>
          </a:bodyPr>
          <a:lstStyle/>
          <a:p>
            <a:r>
              <a:rPr lang="en-US" b="1" dirty="0" smtClean="0"/>
              <a:t>Services Needed</a:t>
            </a:r>
            <a:endParaRPr lang="en-US" b="1" dirty="0"/>
          </a:p>
        </p:txBody>
      </p:sp>
      <p:sp>
        <p:nvSpPr>
          <p:cNvPr id="11" name="Rectangle 10"/>
          <p:cNvSpPr/>
          <p:nvPr/>
        </p:nvSpPr>
        <p:spPr>
          <a:xfrm>
            <a:off x="8446399" y="3018828"/>
            <a:ext cx="2889765" cy="369332"/>
          </a:xfrm>
          <a:prstGeom prst="rect">
            <a:avLst/>
          </a:prstGeom>
        </p:spPr>
        <p:txBody>
          <a:bodyPr wrap="none">
            <a:spAutoFit/>
          </a:bodyPr>
          <a:lstStyle/>
          <a:p>
            <a:r>
              <a:rPr lang="en-US" b="1" dirty="0" smtClean="0"/>
              <a:t>Amount Per Service in Naira</a:t>
            </a:r>
            <a:endParaRPr lang="en-US" b="1" dirty="0"/>
          </a:p>
        </p:txBody>
      </p:sp>
      <p:sp>
        <p:nvSpPr>
          <p:cNvPr id="15" name="Rounded Rectangle 14"/>
          <p:cNvSpPr/>
          <p:nvPr/>
        </p:nvSpPr>
        <p:spPr>
          <a:xfrm>
            <a:off x="1501422" y="6008210"/>
            <a:ext cx="10126522" cy="46116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25794" y="6054128"/>
            <a:ext cx="641458" cy="369332"/>
          </a:xfrm>
          <a:prstGeom prst="rect">
            <a:avLst/>
          </a:prstGeom>
        </p:spPr>
        <p:txBody>
          <a:bodyPr wrap="none">
            <a:spAutoFit/>
          </a:bodyPr>
          <a:lstStyle/>
          <a:p>
            <a:r>
              <a:rPr lang="en-US" b="1" dirty="0" smtClean="0"/>
              <a:t>Total</a:t>
            </a:r>
            <a:endParaRPr lang="en-US" b="1" dirty="0"/>
          </a:p>
        </p:txBody>
      </p:sp>
      <p:sp>
        <p:nvSpPr>
          <p:cNvPr id="18" name="Rectangle 17"/>
          <p:cNvSpPr/>
          <p:nvPr/>
        </p:nvSpPr>
        <p:spPr>
          <a:xfrm>
            <a:off x="8618943" y="6054128"/>
            <a:ext cx="1375698" cy="369332"/>
          </a:xfrm>
          <a:prstGeom prst="rect">
            <a:avLst/>
          </a:prstGeom>
        </p:spPr>
        <p:txBody>
          <a:bodyPr wrap="none">
            <a:spAutoFit/>
          </a:bodyPr>
          <a:lstStyle/>
          <a:p>
            <a:r>
              <a:rPr lang="en-US" b="1" dirty="0" smtClean="0"/>
              <a:t>N 4,000,000</a:t>
            </a:r>
            <a:endParaRPr lang="en-US" b="1" dirty="0"/>
          </a:p>
        </p:txBody>
      </p:sp>
      <p:sp>
        <p:nvSpPr>
          <p:cNvPr id="19" name="Rectangle 18"/>
          <p:cNvSpPr/>
          <p:nvPr/>
        </p:nvSpPr>
        <p:spPr>
          <a:xfrm>
            <a:off x="8446399" y="3434078"/>
            <a:ext cx="1213794" cy="369332"/>
          </a:xfrm>
          <a:prstGeom prst="rect">
            <a:avLst/>
          </a:prstGeom>
        </p:spPr>
        <p:txBody>
          <a:bodyPr wrap="none">
            <a:spAutoFit/>
          </a:bodyPr>
          <a:lstStyle/>
          <a:p>
            <a:r>
              <a:rPr lang="en-US" dirty="0" smtClean="0"/>
              <a:t>N 100,000</a:t>
            </a:r>
            <a:endParaRPr lang="en-US" dirty="0"/>
          </a:p>
        </p:txBody>
      </p:sp>
      <p:sp>
        <p:nvSpPr>
          <p:cNvPr id="21" name="Rectangle 20"/>
          <p:cNvSpPr/>
          <p:nvPr/>
        </p:nvSpPr>
        <p:spPr>
          <a:xfrm>
            <a:off x="1666522" y="3852892"/>
            <a:ext cx="2096600" cy="369332"/>
          </a:xfrm>
          <a:prstGeom prst="rect">
            <a:avLst/>
          </a:prstGeom>
        </p:spPr>
        <p:txBody>
          <a:bodyPr wrap="none">
            <a:spAutoFit/>
          </a:bodyPr>
          <a:lstStyle/>
          <a:p>
            <a:r>
              <a:rPr lang="en-US" dirty="0" smtClean="0"/>
              <a:t>Website Deployment</a:t>
            </a:r>
            <a:endParaRPr lang="en-US" dirty="0"/>
          </a:p>
        </p:txBody>
      </p:sp>
      <p:sp>
        <p:nvSpPr>
          <p:cNvPr id="22" name="Rectangle 21"/>
          <p:cNvSpPr/>
          <p:nvPr/>
        </p:nvSpPr>
        <p:spPr>
          <a:xfrm>
            <a:off x="8446399" y="3852892"/>
            <a:ext cx="1213794" cy="369332"/>
          </a:xfrm>
          <a:prstGeom prst="rect">
            <a:avLst/>
          </a:prstGeom>
        </p:spPr>
        <p:txBody>
          <a:bodyPr wrap="none">
            <a:spAutoFit/>
          </a:bodyPr>
          <a:lstStyle/>
          <a:p>
            <a:r>
              <a:rPr lang="en-US" dirty="0" smtClean="0"/>
              <a:t>N 900,000</a:t>
            </a:r>
            <a:endParaRPr lang="en-US" dirty="0"/>
          </a:p>
        </p:txBody>
      </p:sp>
      <p:sp>
        <p:nvSpPr>
          <p:cNvPr id="31" name="Rectangle 30"/>
          <p:cNvSpPr/>
          <p:nvPr/>
        </p:nvSpPr>
        <p:spPr>
          <a:xfrm>
            <a:off x="1666522" y="4271706"/>
            <a:ext cx="2429832" cy="369332"/>
          </a:xfrm>
          <a:prstGeom prst="rect">
            <a:avLst/>
          </a:prstGeom>
        </p:spPr>
        <p:txBody>
          <a:bodyPr wrap="none">
            <a:spAutoFit/>
          </a:bodyPr>
          <a:lstStyle/>
          <a:p>
            <a:r>
              <a:rPr lang="en-US" dirty="0" smtClean="0"/>
              <a:t>Branding and Marketing</a:t>
            </a:r>
            <a:endParaRPr lang="en-US" dirty="0"/>
          </a:p>
        </p:txBody>
      </p:sp>
      <p:sp>
        <p:nvSpPr>
          <p:cNvPr id="32" name="Rectangle 31"/>
          <p:cNvSpPr/>
          <p:nvPr/>
        </p:nvSpPr>
        <p:spPr>
          <a:xfrm>
            <a:off x="8446399" y="4271706"/>
            <a:ext cx="1391728" cy="369332"/>
          </a:xfrm>
          <a:prstGeom prst="rect">
            <a:avLst/>
          </a:prstGeom>
        </p:spPr>
        <p:txBody>
          <a:bodyPr wrap="none">
            <a:spAutoFit/>
          </a:bodyPr>
          <a:lstStyle/>
          <a:p>
            <a:r>
              <a:rPr lang="en-US" dirty="0" smtClean="0"/>
              <a:t>N 1,500,000</a:t>
            </a:r>
            <a:endParaRPr lang="en-US" dirty="0"/>
          </a:p>
        </p:txBody>
      </p:sp>
      <p:sp>
        <p:nvSpPr>
          <p:cNvPr id="33" name="Rectangle 32"/>
          <p:cNvSpPr/>
          <p:nvPr/>
        </p:nvSpPr>
        <p:spPr>
          <a:xfrm>
            <a:off x="1666522" y="4690520"/>
            <a:ext cx="1819537" cy="369332"/>
          </a:xfrm>
          <a:prstGeom prst="rect">
            <a:avLst/>
          </a:prstGeom>
        </p:spPr>
        <p:txBody>
          <a:bodyPr wrap="none">
            <a:spAutoFit/>
          </a:bodyPr>
          <a:lstStyle/>
          <a:p>
            <a:r>
              <a:rPr lang="en-US" dirty="0" smtClean="0"/>
              <a:t>Customer Support</a:t>
            </a:r>
            <a:endParaRPr lang="en-US" dirty="0"/>
          </a:p>
        </p:txBody>
      </p:sp>
      <p:sp>
        <p:nvSpPr>
          <p:cNvPr id="34" name="Rectangle 33"/>
          <p:cNvSpPr/>
          <p:nvPr/>
        </p:nvSpPr>
        <p:spPr>
          <a:xfrm>
            <a:off x="8446399" y="4690520"/>
            <a:ext cx="1213794" cy="369332"/>
          </a:xfrm>
          <a:prstGeom prst="rect">
            <a:avLst/>
          </a:prstGeom>
        </p:spPr>
        <p:txBody>
          <a:bodyPr wrap="none">
            <a:spAutoFit/>
          </a:bodyPr>
          <a:lstStyle/>
          <a:p>
            <a:r>
              <a:rPr lang="en-US" dirty="0" smtClean="0"/>
              <a:t>N 300,000</a:t>
            </a:r>
            <a:endParaRPr lang="en-US" dirty="0"/>
          </a:p>
        </p:txBody>
      </p:sp>
      <p:sp>
        <p:nvSpPr>
          <p:cNvPr id="35" name="Rectangle 34"/>
          <p:cNvSpPr/>
          <p:nvPr/>
        </p:nvSpPr>
        <p:spPr>
          <a:xfrm>
            <a:off x="1666522" y="5109334"/>
            <a:ext cx="1824346" cy="369332"/>
          </a:xfrm>
          <a:prstGeom prst="rect">
            <a:avLst/>
          </a:prstGeom>
        </p:spPr>
        <p:txBody>
          <a:bodyPr wrap="none">
            <a:spAutoFit/>
          </a:bodyPr>
          <a:lstStyle/>
          <a:p>
            <a:r>
              <a:rPr lang="en-US" dirty="0" smtClean="0"/>
              <a:t>Product Launching</a:t>
            </a:r>
            <a:endParaRPr lang="en-US" dirty="0"/>
          </a:p>
        </p:txBody>
      </p:sp>
      <p:sp>
        <p:nvSpPr>
          <p:cNvPr id="36" name="Rectangle 35"/>
          <p:cNvSpPr/>
          <p:nvPr/>
        </p:nvSpPr>
        <p:spPr>
          <a:xfrm>
            <a:off x="8446399" y="5109334"/>
            <a:ext cx="1213794" cy="369332"/>
          </a:xfrm>
          <a:prstGeom prst="rect">
            <a:avLst/>
          </a:prstGeom>
        </p:spPr>
        <p:txBody>
          <a:bodyPr wrap="none">
            <a:spAutoFit/>
          </a:bodyPr>
          <a:lstStyle/>
          <a:p>
            <a:r>
              <a:rPr lang="en-US" dirty="0" smtClean="0"/>
              <a:t>N 700,000</a:t>
            </a:r>
            <a:endParaRPr lang="en-US" dirty="0"/>
          </a:p>
        </p:txBody>
      </p:sp>
      <p:sp>
        <p:nvSpPr>
          <p:cNvPr id="37" name="Rectangle 36"/>
          <p:cNvSpPr/>
          <p:nvPr/>
        </p:nvSpPr>
        <p:spPr>
          <a:xfrm>
            <a:off x="1666522" y="5528148"/>
            <a:ext cx="2097241" cy="369332"/>
          </a:xfrm>
          <a:prstGeom prst="rect">
            <a:avLst/>
          </a:prstGeom>
        </p:spPr>
        <p:txBody>
          <a:bodyPr wrap="none">
            <a:spAutoFit/>
          </a:bodyPr>
          <a:lstStyle/>
          <a:p>
            <a:r>
              <a:rPr lang="en-US" dirty="0" smtClean="0"/>
              <a:t>Product Maintenance</a:t>
            </a:r>
            <a:endParaRPr lang="en-US" dirty="0"/>
          </a:p>
        </p:txBody>
      </p:sp>
      <p:sp>
        <p:nvSpPr>
          <p:cNvPr id="38" name="Rectangle 37"/>
          <p:cNvSpPr/>
          <p:nvPr/>
        </p:nvSpPr>
        <p:spPr>
          <a:xfrm>
            <a:off x="8446399" y="5528148"/>
            <a:ext cx="1391728" cy="369332"/>
          </a:xfrm>
          <a:prstGeom prst="rect">
            <a:avLst/>
          </a:prstGeom>
        </p:spPr>
        <p:txBody>
          <a:bodyPr wrap="none">
            <a:spAutoFit/>
          </a:bodyPr>
          <a:lstStyle/>
          <a:p>
            <a:r>
              <a:rPr lang="en-US" dirty="0" smtClean="0"/>
              <a:t>N 1,000,000</a:t>
            </a:r>
            <a:endParaRPr lang="en-US" dirty="0"/>
          </a:p>
        </p:txBody>
      </p:sp>
    </p:spTree>
    <p:extLst>
      <p:ext uri="{BB962C8B-B14F-4D97-AF65-F5344CB8AC3E}">
        <p14:creationId xmlns:p14="http://schemas.microsoft.com/office/powerpoint/2010/main" val="1842979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711" y="472968"/>
            <a:ext cx="1272822" cy="1357225"/>
          </a:xfrm>
          <a:prstGeom prst="rect">
            <a:avLst/>
          </a:prstGeom>
        </p:spPr>
      </p:pic>
      <p:sp>
        <p:nvSpPr>
          <p:cNvPr id="5" name="Rectangle 4"/>
          <p:cNvSpPr/>
          <p:nvPr/>
        </p:nvSpPr>
        <p:spPr>
          <a:xfrm>
            <a:off x="4396758" y="1583588"/>
            <a:ext cx="3421450" cy="707886"/>
          </a:xfrm>
          <a:prstGeom prst="rect">
            <a:avLst/>
          </a:prstGeom>
        </p:spPr>
        <p:txBody>
          <a:bodyPr wrap="none">
            <a:spAutoFit/>
          </a:bodyPr>
          <a:lstStyle/>
          <a:p>
            <a:pPr lvl="0" algn="ctr"/>
            <a:r>
              <a:rPr lang="en-US" sz="4000" b="1" dirty="0" smtClean="0">
                <a:solidFill>
                  <a:srgbClr val="2FA3EE"/>
                </a:solidFill>
              </a:rPr>
              <a:t>Team Members</a:t>
            </a:r>
            <a:endParaRPr lang="en-US" sz="40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5" y="0"/>
            <a:ext cx="1054100" cy="6865937"/>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01801" y="4409469"/>
            <a:ext cx="1559666" cy="615553"/>
          </a:xfrm>
          <a:prstGeom prst="rect">
            <a:avLst/>
          </a:prstGeom>
        </p:spPr>
        <p:txBody>
          <a:bodyPr wrap="square">
            <a:spAutoFit/>
          </a:bodyPr>
          <a:lstStyle/>
          <a:p>
            <a:pPr algn="ctr"/>
            <a:r>
              <a:rPr lang="en-US" b="1" dirty="0" smtClean="0"/>
              <a:t>Paul </a:t>
            </a:r>
            <a:r>
              <a:rPr lang="en-US" b="1" dirty="0" err="1" smtClean="0"/>
              <a:t>Madueke</a:t>
            </a:r>
            <a:endParaRPr lang="en-US" b="1" dirty="0" smtClean="0"/>
          </a:p>
          <a:p>
            <a:pPr algn="ctr"/>
            <a:r>
              <a:rPr lang="en-US" sz="1600" dirty="0" smtClean="0"/>
              <a:t>Product Designer </a:t>
            </a:r>
            <a:endParaRPr lang="en-US" sz="1600" dirty="0"/>
          </a:p>
        </p:txBody>
      </p:sp>
      <p:sp>
        <p:nvSpPr>
          <p:cNvPr id="25" name="Rectangle 24"/>
          <p:cNvSpPr/>
          <p:nvPr/>
        </p:nvSpPr>
        <p:spPr>
          <a:xfrm>
            <a:off x="4100338" y="4409469"/>
            <a:ext cx="1745478" cy="584775"/>
          </a:xfrm>
          <a:prstGeom prst="rect">
            <a:avLst/>
          </a:prstGeom>
        </p:spPr>
        <p:txBody>
          <a:bodyPr wrap="none">
            <a:spAutoFit/>
          </a:bodyPr>
          <a:lstStyle/>
          <a:p>
            <a:pPr algn="ctr"/>
            <a:r>
              <a:rPr lang="en-US" b="1" dirty="0" smtClean="0"/>
              <a:t>Emmanuel Elem</a:t>
            </a:r>
          </a:p>
          <a:p>
            <a:pPr algn="ctr"/>
            <a:r>
              <a:rPr lang="en-US" sz="1400" dirty="0" smtClean="0"/>
              <a:t>Frond-End Developer</a:t>
            </a:r>
            <a:endParaRPr lang="en-US" sz="1400" dirty="0"/>
          </a:p>
        </p:txBody>
      </p:sp>
      <p:sp>
        <p:nvSpPr>
          <p:cNvPr id="26" name="Rectangle 25"/>
          <p:cNvSpPr/>
          <p:nvPr/>
        </p:nvSpPr>
        <p:spPr>
          <a:xfrm>
            <a:off x="6370387" y="4409469"/>
            <a:ext cx="1632178" cy="584775"/>
          </a:xfrm>
          <a:prstGeom prst="rect">
            <a:avLst/>
          </a:prstGeom>
        </p:spPr>
        <p:txBody>
          <a:bodyPr wrap="none">
            <a:spAutoFit/>
          </a:bodyPr>
          <a:lstStyle/>
          <a:p>
            <a:pPr algn="ctr"/>
            <a:r>
              <a:rPr lang="en-US" b="1" dirty="0" smtClean="0"/>
              <a:t>Ibukun James</a:t>
            </a:r>
          </a:p>
          <a:p>
            <a:pPr algn="ctr"/>
            <a:r>
              <a:rPr lang="en-US" sz="1400" dirty="0" smtClean="0"/>
              <a:t>Back-End Developer</a:t>
            </a:r>
            <a:endParaRPr lang="en-US" sz="1400" dirty="0"/>
          </a:p>
        </p:txBody>
      </p:sp>
      <p:sp>
        <p:nvSpPr>
          <p:cNvPr id="27" name="Rectangle 26"/>
          <p:cNvSpPr/>
          <p:nvPr/>
        </p:nvSpPr>
        <p:spPr>
          <a:xfrm>
            <a:off x="8666837" y="4409469"/>
            <a:ext cx="1541449" cy="584775"/>
          </a:xfrm>
          <a:prstGeom prst="rect">
            <a:avLst/>
          </a:prstGeom>
        </p:spPr>
        <p:txBody>
          <a:bodyPr wrap="none">
            <a:spAutoFit/>
          </a:bodyPr>
          <a:lstStyle/>
          <a:p>
            <a:pPr algn="ctr"/>
            <a:r>
              <a:rPr lang="en-US" b="1" dirty="0" smtClean="0"/>
              <a:t>Grace </a:t>
            </a:r>
            <a:r>
              <a:rPr lang="en-US" b="1" dirty="0" err="1" smtClean="0"/>
              <a:t>Anjorce</a:t>
            </a:r>
            <a:endParaRPr lang="en-US" b="1" dirty="0" smtClean="0"/>
          </a:p>
          <a:p>
            <a:pPr algn="ctr"/>
            <a:r>
              <a:rPr lang="en-US" sz="1400" dirty="0" smtClean="0"/>
              <a:t>Marketer</a:t>
            </a:r>
            <a:endParaRPr lang="en-US" sz="1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542" y="3073400"/>
            <a:ext cx="1624585" cy="12771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165" y="2955521"/>
            <a:ext cx="1695378" cy="145394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896" y="2954659"/>
            <a:ext cx="1982265" cy="139587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2205" y="3014461"/>
            <a:ext cx="1804882" cy="1395008"/>
          </a:xfrm>
          <a:prstGeom prst="rect">
            <a:avLst/>
          </a:prstGeom>
        </p:spPr>
      </p:pic>
    </p:spTree>
    <p:extLst>
      <p:ext uri="{BB962C8B-B14F-4D97-AF65-F5344CB8AC3E}">
        <p14:creationId xmlns:p14="http://schemas.microsoft.com/office/powerpoint/2010/main" val="1943598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25202" y="2231288"/>
            <a:ext cx="4683270" cy="1200329"/>
          </a:xfrm>
          <a:prstGeom prst="rect">
            <a:avLst/>
          </a:prstGeom>
        </p:spPr>
        <p:txBody>
          <a:bodyPr wrap="none">
            <a:spAutoFit/>
          </a:bodyPr>
          <a:lstStyle/>
          <a:p>
            <a:pPr lvl="0" algn="ctr"/>
            <a:r>
              <a:rPr lang="en-US" sz="7200" b="1" dirty="0" smtClean="0">
                <a:solidFill>
                  <a:srgbClr val="2FA3EE"/>
                </a:solidFill>
              </a:rPr>
              <a:t>Thank you !</a:t>
            </a:r>
            <a:endParaRPr lang="en-US" sz="7200" b="1" dirty="0">
              <a:solidFill>
                <a:srgbClr val="2FA3EE"/>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lowchart: Internal Storage 7"/>
          <p:cNvSpPr/>
          <p:nvPr/>
        </p:nvSpPr>
        <p:spPr>
          <a:xfrm>
            <a:off x="-66676" y="0"/>
            <a:ext cx="5438776" cy="6865937"/>
          </a:xfrm>
          <a:prstGeom prst="flowChartInternalStorage">
            <a:avLst/>
          </a:prstGeom>
          <a:blipFill>
            <a:blip r:embed="rId2"/>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58061" y="3558569"/>
            <a:ext cx="3017557" cy="830997"/>
          </a:xfrm>
          <a:prstGeom prst="rect">
            <a:avLst/>
          </a:prstGeom>
        </p:spPr>
        <p:txBody>
          <a:bodyPr wrap="none">
            <a:spAutoFit/>
          </a:bodyPr>
          <a:lstStyle/>
          <a:p>
            <a:pPr algn="ctr"/>
            <a:r>
              <a:rPr lang="en-US" sz="1600" b="1" dirty="0" smtClean="0"/>
              <a:t>Email</a:t>
            </a:r>
            <a:r>
              <a:rPr lang="en-US" sz="1600" dirty="0" smtClean="0"/>
              <a:t>: </a:t>
            </a:r>
            <a:r>
              <a:rPr lang="en-US" sz="1600" b="1" dirty="0" smtClean="0"/>
              <a:t>salaudinsuraj@gmail.com</a:t>
            </a:r>
          </a:p>
          <a:p>
            <a:pPr algn="ctr"/>
            <a:r>
              <a:rPr lang="en-US" sz="1600" b="1" u="sng" dirty="0" smtClean="0"/>
              <a:t>LinkedIn</a:t>
            </a:r>
          </a:p>
          <a:p>
            <a:pPr algn="ctr"/>
            <a:r>
              <a:rPr lang="en-US" sz="1600" b="1" u="sng" dirty="0" smtClean="0"/>
              <a:t>Portfolio</a:t>
            </a:r>
            <a:endParaRPr lang="en-US" sz="1600" b="1" u="sng" dirty="0"/>
          </a:p>
        </p:txBody>
      </p:sp>
    </p:spTree>
    <p:extLst>
      <p:ext uri="{BB962C8B-B14F-4D97-AF65-F5344CB8AC3E}">
        <p14:creationId xmlns:p14="http://schemas.microsoft.com/office/powerpoint/2010/main" val="4135850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515054" y="2743142"/>
            <a:ext cx="6551790" cy="2862322"/>
          </a:xfrm>
          <a:prstGeom prst="rect">
            <a:avLst/>
          </a:prstGeom>
        </p:spPr>
        <p:txBody>
          <a:bodyPr wrap="square">
            <a:spAutoFit/>
          </a:bodyPr>
          <a:lstStyle/>
          <a:p>
            <a:pPr marL="285750" indent="-285750">
              <a:buFont typeface="Wingdings" panose="05000000000000000000" pitchFamily="2" charset="2"/>
              <a:buChar char="§"/>
            </a:pPr>
            <a:r>
              <a:rPr lang="en-US" dirty="0" smtClean="0"/>
              <a:t>People </a:t>
            </a:r>
            <a:r>
              <a:rPr lang="en-US" dirty="0"/>
              <a:t>living in </a:t>
            </a:r>
            <a:r>
              <a:rPr lang="en-US" b="1" dirty="0" err="1">
                <a:solidFill>
                  <a:srgbClr val="C00000"/>
                </a:solidFill>
              </a:rPr>
              <a:t>Lekki</a:t>
            </a:r>
            <a:r>
              <a:rPr lang="en-US" dirty="0"/>
              <a:t> find it challenging to get artisans due to their busy schedules</a:t>
            </a:r>
            <a:r>
              <a:rPr lang="en-US" dirty="0" smtClean="0"/>
              <a:t>.</a:t>
            </a:r>
          </a:p>
          <a:p>
            <a:endParaRPr lang="en-US" dirty="0"/>
          </a:p>
          <a:p>
            <a:pPr marL="285750" indent="-285750">
              <a:buFont typeface="Wingdings" panose="05000000000000000000" pitchFamily="2" charset="2"/>
              <a:buChar char="§"/>
            </a:pPr>
            <a:r>
              <a:rPr lang="en-US" dirty="0" smtClean="0"/>
              <a:t>Residing </a:t>
            </a:r>
            <a:r>
              <a:rPr lang="en-US" dirty="0"/>
              <a:t>in gated estates makes it difficult for them to access artisans conveniently from their homes</a:t>
            </a:r>
            <a:r>
              <a:rPr lang="en-US"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Residents often face challenges finding artisans who are both reliable and trustworthy. Many have had previous experiences with artisans who either did not meet quality expectations or failed to complete tasks as </a:t>
            </a:r>
            <a:r>
              <a:rPr lang="en-US" dirty="0" smtClean="0"/>
              <a:t>promised.</a:t>
            </a:r>
            <a:endParaRPr lang="en-US" dirty="0"/>
          </a:p>
        </p:txBody>
      </p:sp>
      <p:sp>
        <p:nvSpPr>
          <p:cNvPr id="7" name="Rectangle 6"/>
          <p:cNvSpPr/>
          <p:nvPr/>
        </p:nvSpPr>
        <p:spPr>
          <a:xfrm>
            <a:off x="8466667" y="0"/>
            <a:ext cx="372533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Connector 1"/>
          <p:cNvSpPr/>
          <p:nvPr/>
        </p:nvSpPr>
        <p:spPr>
          <a:xfrm>
            <a:off x="519289" y="1919111"/>
            <a:ext cx="101600" cy="1241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Flowchart: Connector 8"/>
          <p:cNvSpPr/>
          <p:nvPr/>
        </p:nvSpPr>
        <p:spPr>
          <a:xfrm>
            <a:off x="677333" y="1919111"/>
            <a:ext cx="101600" cy="1241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Flowchart: Connector 9"/>
          <p:cNvSpPr/>
          <p:nvPr/>
        </p:nvSpPr>
        <p:spPr>
          <a:xfrm>
            <a:off x="828147" y="1919111"/>
            <a:ext cx="101600" cy="1241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10"/>
          <p:cNvSpPr/>
          <p:nvPr/>
        </p:nvSpPr>
        <p:spPr>
          <a:xfrm>
            <a:off x="420510" y="2136935"/>
            <a:ext cx="2322689" cy="584775"/>
          </a:xfrm>
          <a:prstGeom prst="rect">
            <a:avLst/>
          </a:prstGeom>
        </p:spPr>
        <p:txBody>
          <a:bodyPr wrap="square">
            <a:spAutoFit/>
          </a:bodyPr>
          <a:lstStyle/>
          <a:p>
            <a:pPr algn="ctr"/>
            <a:r>
              <a:rPr lang="en-US" sz="3200" b="1" dirty="0" smtClean="0">
                <a:solidFill>
                  <a:schemeClr val="accent1"/>
                </a:solidFill>
              </a:rPr>
              <a:t>The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594" y="2136935"/>
            <a:ext cx="4572230" cy="3044012"/>
          </a:xfrm>
          <a:prstGeom prst="rect">
            <a:avLst/>
          </a:prstGeom>
        </p:spPr>
      </p:pic>
    </p:spTree>
    <p:extLst>
      <p:ext uri="{BB962C8B-B14F-4D97-AF65-F5344CB8AC3E}">
        <p14:creationId xmlns:p14="http://schemas.microsoft.com/office/powerpoint/2010/main" val="1253079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515054" y="2957633"/>
            <a:ext cx="6551790" cy="923330"/>
          </a:xfrm>
          <a:prstGeom prst="rect">
            <a:avLst/>
          </a:prstGeom>
        </p:spPr>
        <p:txBody>
          <a:bodyPr wrap="square">
            <a:spAutoFit/>
          </a:bodyPr>
          <a:lstStyle/>
          <a:p>
            <a:r>
              <a:rPr lang="en-US" dirty="0"/>
              <a:t>Our solution is designed to provide reliable repair services and simplify scheduling. Through our web application, residents </a:t>
            </a:r>
            <a:r>
              <a:rPr lang="en-US" dirty="0" smtClean="0"/>
              <a:t>can </a:t>
            </a:r>
            <a:r>
              <a:rPr lang="en-US" dirty="0"/>
              <a:t>easily connect with a team member to arrange services conveniently.</a:t>
            </a:r>
          </a:p>
        </p:txBody>
      </p:sp>
      <p:sp>
        <p:nvSpPr>
          <p:cNvPr id="11" name="Rectangle 10"/>
          <p:cNvSpPr/>
          <p:nvPr/>
        </p:nvSpPr>
        <p:spPr>
          <a:xfrm>
            <a:off x="420510" y="2136935"/>
            <a:ext cx="2322689" cy="584775"/>
          </a:xfrm>
          <a:prstGeom prst="rect">
            <a:avLst/>
          </a:prstGeom>
        </p:spPr>
        <p:txBody>
          <a:bodyPr wrap="square">
            <a:spAutoFit/>
          </a:bodyPr>
          <a:lstStyle/>
          <a:p>
            <a:pPr algn="ctr"/>
            <a:r>
              <a:rPr lang="en-US" sz="3200" b="1" dirty="0" smtClean="0">
                <a:solidFill>
                  <a:schemeClr val="accent1"/>
                </a:solidFill>
              </a:rPr>
              <a:t>The Solution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3251" y="344878"/>
            <a:ext cx="2343504" cy="35152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206" y="3880963"/>
            <a:ext cx="3675591" cy="2094760"/>
          </a:xfrm>
          <a:prstGeom prst="rect">
            <a:avLst/>
          </a:prstGeom>
        </p:spPr>
      </p:pic>
      <p:sp>
        <p:nvSpPr>
          <p:cNvPr id="12" name="Flowchart: Connector 11"/>
          <p:cNvSpPr/>
          <p:nvPr/>
        </p:nvSpPr>
        <p:spPr>
          <a:xfrm>
            <a:off x="888032" y="5912862"/>
            <a:ext cx="402341" cy="36319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0800000">
            <a:off x="828146" y="5713295"/>
            <a:ext cx="522112" cy="584775"/>
          </a:xfrm>
          <a:prstGeom prst="rect">
            <a:avLst/>
          </a:prstGeom>
        </p:spPr>
        <p:txBody>
          <a:bodyPr wrap="square">
            <a:spAutoFit/>
          </a:bodyPr>
          <a:lstStyle/>
          <a:p>
            <a:pPr algn="ctr"/>
            <a:r>
              <a:rPr lang="en-US" sz="3200" b="1" dirty="0" smtClean="0">
                <a:solidFill>
                  <a:srgbClr val="C00000"/>
                </a:solidFill>
              </a:rPr>
              <a:t>“</a:t>
            </a:r>
          </a:p>
        </p:txBody>
      </p:sp>
      <p:sp>
        <p:nvSpPr>
          <p:cNvPr id="16" name="Rectangle 15"/>
          <p:cNvSpPr/>
          <p:nvPr/>
        </p:nvSpPr>
        <p:spPr>
          <a:xfrm>
            <a:off x="7297207" y="344878"/>
            <a:ext cx="666044" cy="353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306754" y="324048"/>
            <a:ext cx="666044" cy="353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022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6" y="2066894"/>
            <a:ext cx="3881920" cy="33830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211627" y="1528144"/>
            <a:ext cx="2322689" cy="584775"/>
          </a:xfrm>
          <a:prstGeom prst="rect">
            <a:avLst/>
          </a:prstGeom>
        </p:spPr>
        <p:txBody>
          <a:bodyPr wrap="square">
            <a:spAutoFit/>
          </a:bodyPr>
          <a:lstStyle/>
          <a:p>
            <a:pPr algn="ctr"/>
            <a:r>
              <a:rPr lang="en-US" sz="3200" b="1" dirty="0" smtClean="0">
                <a:solidFill>
                  <a:schemeClr val="accent1"/>
                </a:solidFill>
              </a:rPr>
              <a:t>Product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815" y="1974771"/>
            <a:ext cx="3567289" cy="3567289"/>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720" y="1974771"/>
            <a:ext cx="3567289" cy="3567289"/>
          </a:xfrm>
          <a:prstGeom prst="rect">
            <a:avLst/>
          </a:prstGeom>
        </p:spPr>
      </p:pic>
      <p:sp>
        <p:nvSpPr>
          <p:cNvPr id="20" name="Rectangle 19"/>
          <p:cNvSpPr/>
          <p:nvPr/>
        </p:nvSpPr>
        <p:spPr>
          <a:xfrm>
            <a:off x="621933" y="5542060"/>
            <a:ext cx="2322689" cy="400110"/>
          </a:xfrm>
          <a:prstGeom prst="rect">
            <a:avLst/>
          </a:prstGeom>
        </p:spPr>
        <p:txBody>
          <a:bodyPr wrap="square">
            <a:spAutoFit/>
          </a:bodyPr>
          <a:lstStyle/>
          <a:p>
            <a:pPr algn="ctr"/>
            <a:r>
              <a:rPr lang="en-US" sz="1400" dirty="0" smtClean="0">
                <a:ln w="0"/>
                <a:effectLst>
                  <a:outerShdw blurRad="38100" dist="19050" dir="2700000" algn="tl" rotWithShape="0">
                    <a:schemeClr val="dk1">
                      <a:alpha val="40000"/>
                    </a:schemeClr>
                  </a:outerShdw>
                </a:effectLst>
              </a:rPr>
              <a:t>1. Create </a:t>
            </a:r>
            <a:r>
              <a:rPr lang="en-US" sz="2000" dirty="0" smtClean="0">
                <a:ln w="0"/>
                <a:effectLst>
                  <a:outerShdw blurRad="38100" dist="19050" dir="2700000" algn="tl" rotWithShape="0">
                    <a:schemeClr val="dk1">
                      <a:alpha val="40000"/>
                    </a:schemeClr>
                  </a:outerShdw>
                </a:effectLst>
              </a:rPr>
              <a:t>account</a:t>
            </a:r>
          </a:p>
        </p:txBody>
      </p:sp>
      <p:sp>
        <p:nvSpPr>
          <p:cNvPr id="13" name="Chevron 12"/>
          <p:cNvSpPr/>
          <p:nvPr/>
        </p:nvSpPr>
        <p:spPr>
          <a:xfrm flipV="1">
            <a:off x="3031447" y="3547398"/>
            <a:ext cx="849143" cy="21101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3" name="Rectangle 22"/>
          <p:cNvSpPr/>
          <p:nvPr/>
        </p:nvSpPr>
        <p:spPr>
          <a:xfrm>
            <a:off x="3500100" y="5542060"/>
            <a:ext cx="2322689" cy="400110"/>
          </a:xfrm>
          <a:prstGeom prst="rect">
            <a:avLst/>
          </a:prstGeom>
        </p:spPr>
        <p:txBody>
          <a:bodyPr wrap="square">
            <a:spAutoFit/>
          </a:bodyPr>
          <a:lstStyle/>
          <a:p>
            <a:pPr algn="ctr"/>
            <a:r>
              <a:rPr lang="en-US" sz="1400" b="1" dirty="0"/>
              <a:t>2</a:t>
            </a:r>
            <a:r>
              <a:rPr lang="en-US" sz="1400" b="1" dirty="0" smtClean="0"/>
              <a:t>. Book an </a:t>
            </a:r>
            <a:r>
              <a:rPr lang="en-US" sz="2000" b="1" dirty="0" smtClean="0"/>
              <a:t>Inspection</a:t>
            </a:r>
          </a:p>
        </p:txBody>
      </p:sp>
      <p:sp>
        <p:nvSpPr>
          <p:cNvPr id="24" name="Rectangle 23"/>
          <p:cNvSpPr/>
          <p:nvPr/>
        </p:nvSpPr>
        <p:spPr>
          <a:xfrm>
            <a:off x="6636175" y="5542060"/>
            <a:ext cx="2322689" cy="400110"/>
          </a:xfrm>
          <a:prstGeom prst="rect">
            <a:avLst/>
          </a:prstGeom>
        </p:spPr>
        <p:txBody>
          <a:bodyPr wrap="square">
            <a:spAutoFit/>
          </a:bodyPr>
          <a:lstStyle/>
          <a:p>
            <a:pPr algn="ctr"/>
            <a:r>
              <a:rPr lang="en-US" sz="1400" b="1" dirty="0"/>
              <a:t>3</a:t>
            </a:r>
            <a:r>
              <a:rPr lang="en-US" sz="1400" b="1" dirty="0" smtClean="0"/>
              <a:t>. Get the </a:t>
            </a:r>
            <a:r>
              <a:rPr lang="en-US" sz="2000" b="1" dirty="0" smtClean="0"/>
              <a:t>Job done</a:t>
            </a:r>
          </a:p>
        </p:txBody>
      </p:sp>
      <p:sp>
        <p:nvSpPr>
          <p:cNvPr id="26" name="Rectangle 25"/>
          <p:cNvSpPr/>
          <p:nvPr/>
        </p:nvSpPr>
        <p:spPr>
          <a:xfrm>
            <a:off x="9147411" y="2283045"/>
            <a:ext cx="2322689" cy="738664"/>
          </a:xfrm>
          <a:prstGeom prst="rect">
            <a:avLst/>
          </a:prstGeom>
        </p:spPr>
        <p:txBody>
          <a:bodyPr wrap="square">
            <a:spAutoFit/>
          </a:bodyPr>
          <a:lstStyle/>
          <a:p>
            <a:pPr marL="285750" indent="-285750">
              <a:buFont typeface="Wingdings" panose="05000000000000000000" pitchFamily="2" charset="2"/>
              <a:buChar char="§"/>
            </a:pPr>
            <a:r>
              <a:rPr lang="en-US" sz="1400" b="1" dirty="0" smtClean="0"/>
              <a:t>Our product is</a:t>
            </a:r>
          </a:p>
          <a:p>
            <a:endParaRPr lang="en-US" sz="1400" b="1" dirty="0" smtClean="0"/>
          </a:p>
          <a:p>
            <a:pPr marL="285750" indent="-285750">
              <a:buFont typeface="Wingdings" panose="05000000000000000000" pitchFamily="2" charset="2"/>
              <a:buChar char="§"/>
            </a:pPr>
            <a:r>
              <a:rPr lang="en-US" sz="1400" b="1" dirty="0" smtClean="0"/>
              <a:t>Web Based Application</a:t>
            </a:r>
            <a:endParaRPr lang="en-US" sz="2000" b="1" dirty="0" smtClean="0"/>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6467" y="2135970"/>
            <a:ext cx="2985045" cy="3406090"/>
          </a:xfrm>
          <a:prstGeom prst="rect">
            <a:avLst/>
          </a:prstGeom>
        </p:spPr>
      </p:pic>
      <p:sp>
        <p:nvSpPr>
          <p:cNvPr id="22" name="Chevron 21"/>
          <p:cNvSpPr/>
          <p:nvPr/>
        </p:nvSpPr>
        <p:spPr>
          <a:xfrm flipV="1">
            <a:off x="6202926" y="3547397"/>
            <a:ext cx="849143" cy="21101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4332856" y="4235531"/>
            <a:ext cx="1066800" cy="17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332856" y="4491976"/>
            <a:ext cx="1066800" cy="17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332856" y="2825917"/>
            <a:ext cx="1066800" cy="17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9585" y="3285663"/>
            <a:ext cx="1143000" cy="1085850"/>
          </a:xfrm>
          <a:prstGeom prst="rect">
            <a:avLst/>
          </a:prstGeom>
        </p:spPr>
      </p:pic>
    </p:spTree>
    <p:extLst>
      <p:ext uri="{BB962C8B-B14F-4D97-AF65-F5344CB8AC3E}">
        <p14:creationId xmlns:p14="http://schemas.microsoft.com/office/powerpoint/2010/main" val="4122637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244536" y="1421031"/>
            <a:ext cx="2543296" cy="584775"/>
          </a:xfrm>
          <a:prstGeom prst="rect">
            <a:avLst/>
          </a:prstGeom>
        </p:spPr>
        <p:txBody>
          <a:bodyPr wrap="square">
            <a:spAutoFit/>
          </a:bodyPr>
          <a:lstStyle/>
          <a:p>
            <a:pPr algn="ctr"/>
            <a:r>
              <a:rPr lang="en-US" sz="3200" b="1" dirty="0" smtClean="0">
                <a:solidFill>
                  <a:schemeClr val="accent1"/>
                </a:solidFill>
              </a:rPr>
              <a:t>Target Market</a:t>
            </a:r>
          </a:p>
        </p:txBody>
      </p:sp>
      <p:sp>
        <p:nvSpPr>
          <p:cNvPr id="26" name="Rectangle 25"/>
          <p:cNvSpPr/>
          <p:nvPr/>
        </p:nvSpPr>
        <p:spPr>
          <a:xfrm>
            <a:off x="244535" y="1926510"/>
            <a:ext cx="4641728" cy="338554"/>
          </a:xfrm>
          <a:prstGeom prst="rect">
            <a:avLst/>
          </a:prstGeom>
        </p:spPr>
        <p:txBody>
          <a:bodyPr wrap="square">
            <a:spAutoFit/>
          </a:bodyPr>
          <a:lstStyle/>
          <a:p>
            <a:r>
              <a:rPr lang="en-US" sz="1600" dirty="0"/>
              <a:t>Our target market consists of </a:t>
            </a:r>
            <a:r>
              <a:rPr lang="en-US" sz="1600" b="1" dirty="0"/>
              <a:t>residents</a:t>
            </a:r>
            <a:r>
              <a:rPr lang="en-US" sz="1600" dirty="0"/>
              <a:t> in </a:t>
            </a:r>
            <a:r>
              <a:rPr lang="en-US" sz="1600" b="1" dirty="0" err="1"/>
              <a:t>Lekki</a:t>
            </a:r>
            <a:r>
              <a:rPr lang="en-US" sz="1600" dirty="0"/>
              <a:t>, </a:t>
            </a:r>
            <a:r>
              <a:rPr lang="en-US" sz="1600" dirty="0" smtClean="0"/>
              <a:t>Lagos</a:t>
            </a:r>
            <a:endParaRPr lang="en-US" sz="1600" b="1" dirty="0" smtClean="0"/>
          </a:p>
        </p:txBody>
      </p:sp>
      <p:grpSp>
        <p:nvGrpSpPr>
          <p:cNvPr id="9" name="Group 8"/>
          <p:cNvGrpSpPr/>
          <p:nvPr/>
        </p:nvGrpSpPr>
        <p:grpSpPr>
          <a:xfrm>
            <a:off x="420511" y="2736689"/>
            <a:ext cx="2537177" cy="401624"/>
            <a:chOff x="420511" y="2567354"/>
            <a:chExt cx="2537177" cy="401624"/>
          </a:xfrm>
        </p:grpSpPr>
        <p:sp>
          <p:nvSpPr>
            <p:cNvPr id="6" name="5-Point Star 5"/>
            <p:cNvSpPr/>
            <p:nvPr/>
          </p:nvSpPr>
          <p:spPr>
            <a:xfrm>
              <a:off x="420511"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5" name="5-Point Star 24"/>
            <p:cNvSpPr/>
            <p:nvPr/>
          </p:nvSpPr>
          <p:spPr>
            <a:xfrm>
              <a:off x="956733"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7" name="5-Point Star 26"/>
            <p:cNvSpPr/>
            <p:nvPr/>
          </p:nvSpPr>
          <p:spPr>
            <a:xfrm>
              <a:off x="1492955"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8" name="5-Point Star 27"/>
            <p:cNvSpPr/>
            <p:nvPr/>
          </p:nvSpPr>
          <p:spPr>
            <a:xfrm>
              <a:off x="2029177" y="2567354"/>
              <a:ext cx="392289" cy="401624"/>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9" name="5-Point Star 28"/>
            <p:cNvSpPr/>
            <p:nvPr/>
          </p:nvSpPr>
          <p:spPr>
            <a:xfrm>
              <a:off x="2565399" y="2567354"/>
              <a:ext cx="392289" cy="40162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C00000"/>
                  </a:solidFill>
                </a:rPr>
                <a:t> </a:t>
              </a:r>
              <a:endParaRPr lang="en-US" dirty="0">
                <a:solidFill>
                  <a:srgbClr val="C00000"/>
                </a:solidFill>
              </a:endParaRPr>
            </a:p>
          </p:txBody>
        </p:sp>
      </p:grpSp>
      <p:grpSp>
        <p:nvGrpSpPr>
          <p:cNvPr id="8" name="Group 7"/>
          <p:cNvGrpSpPr/>
          <p:nvPr/>
        </p:nvGrpSpPr>
        <p:grpSpPr>
          <a:xfrm rot="18964900">
            <a:off x="650395" y="3606227"/>
            <a:ext cx="1755040" cy="1715330"/>
            <a:chOff x="956733" y="3497805"/>
            <a:chExt cx="928511" cy="769395"/>
          </a:xfrm>
        </p:grpSpPr>
        <p:sp>
          <p:nvSpPr>
            <p:cNvPr id="7" name="Block Arc 6"/>
            <p:cNvSpPr/>
            <p:nvPr/>
          </p:nvSpPr>
          <p:spPr>
            <a:xfrm>
              <a:off x="956733" y="3497805"/>
              <a:ext cx="928511" cy="769395"/>
            </a:xfrm>
            <a:prstGeom prst="blockArc">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lock Arc 31"/>
            <p:cNvSpPr/>
            <p:nvPr/>
          </p:nvSpPr>
          <p:spPr>
            <a:xfrm rot="10800000">
              <a:off x="956733" y="3497805"/>
              <a:ext cx="928511" cy="769395"/>
            </a:xfrm>
            <a:prstGeom prst="blockArc">
              <a:avLst>
                <a:gd name="adj1" fmla="val 10800000"/>
                <a:gd name="adj2" fmla="val 16063479"/>
                <a:gd name="adj3" fmla="val 26567"/>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p:cNvGrpSpPr/>
          <p:nvPr/>
        </p:nvGrpSpPr>
        <p:grpSpPr>
          <a:xfrm>
            <a:off x="450144" y="5789471"/>
            <a:ext cx="2507544" cy="295242"/>
            <a:chOff x="594077" y="5620136"/>
            <a:chExt cx="1971322" cy="295242"/>
          </a:xfrm>
        </p:grpSpPr>
        <p:sp>
          <p:nvSpPr>
            <p:cNvPr id="12" name="Rounded Rectangle 11"/>
            <p:cNvSpPr/>
            <p:nvPr/>
          </p:nvSpPr>
          <p:spPr>
            <a:xfrm>
              <a:off x="594077" y="5620136"/>
              <a:ext cx="1971322" cy="2952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99720" y="5620136"/>
              <a:ext cx="1311994" cy="29524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146775" y="2412075"/>
            <a:ext cx="8037690" cy="1033855"/>
            <a:chOff x="3146775" y="2412075"/>
            <a:chExt cx="8037690" cy="1033855"/>
          </a:xfrm>
        </p:grpSpPr>
        <p:sp>
          <p:nvSpPr>
            <p:cNvPr id="20" name="Rectangle 19"/>
            <p:cNvSpPr/>
            <p:nvPr/>
          </p:nvSpPr>
          <p:spPr>
            <a:xfrm>
              <a:off x="3146775" y="2799599"/>
              <a:ext cx="8037690" cy="646331"/>
            </a:xfrm>
            <a:prstGeom prst="rect">
              <a:avLst/>
            </a:prstGeom>
          </p:spPr>
          <p:txBody>
            <a:bodyPr wrap="square">
              <a:spAutoFit/>
            </a:bodyPr>
            <a:lstStyle/>
            <a:p>
              <a:r>
                <a:rPr lang="en-US" dirty="0" err="1" smtClean="0"/>
                <a:t>Lekki</a:t>
              </a:r>
              <a:r>
                <a:rPr lang="en-US" dirty="0" smtClean="0"/>
                <a:t> </a:t>
              </a:r>
              <a:r>
                <a:rPr lang="en-US" dirty="0"/>
                <a:t>residents face difficulties accessing artisans conveniently at home because they live in gated </a:t>
              </a:r>
              <a:r>
                <a:rPr lang="en-US" dirty="0" smtClean="0"/>
                <a:t>estates</a:t>
              </a:r>
              <a:endParaRPr lang="en-US" dirty="0"/>
            </a:p>
          </p:txBody>
        </p:sp>
        <p:sp>
          <p:nvSpPr>
            <p:cNvPr id="38" name="Rectangle 37"/>
            <p:cNvSpPr/>
            <p:nvPr/>
          </p:nvSpPr>
          <p:spPr>
            <a:xfrm>
              <a:off x="3146775" y="2412075"/>
              <a:ext cx="1739488" cy="461665"/>
            </a:xfrm>
            <a:prstGeom prst="rect">
              <a:avLst/>
            </a:prstGeom>
          </p:spPr>
          <p:txBody>
            <a:bodyPr wrap="square">
              <a:spAutoFit/>
            </a:bodyPr>
            <a:lstStyle/>
            <a:p>
              <a:r>
                <a:rPr lang="en-US" sz="2400" b="1" dirty="0" smtClean="0"/>
                <a:t>4 out of 5</a:t>
              </a:r>
            </a:p>
          </p:txBody>
        </p:sp>
      </p:grpSp>
      <p:grpSp>
        <p:nvGrpSpPr>
          <p:cNvPr id="40" name="Group 39"/>
          <p:cNvGrpSpPr/>
          <p:nvPr/>
        </p:nvGrpSpPr>
        <p:grpSpPr>
          <a:xfrm>
            <a:off x="3146775" y="3842309"/>
            <a:ext cx="8037690" cy="1033855"/>
            <a:chOff x="3146775" y="2412075"/>
            <a:chExt cx="8037690" cy="1033855"/>
          </a:xfrm>
        </p:grpSpPr>
        <p:sp>
          <p:nvSpPr>
            <p:cNvPr id="41" name="Rectangle 40"/>
            <p:cNvSpPr/>
            <p:nvPr/>
          </p:nvSpPr>
          <p:spPr>
            <a:xfrm>
              <a:off x="3146775" y="2799599"/>
              <a:ext cx="8037690" cy="646331"/>
            </a:xfrm>
            <a:prstGeom prst="rect">
              <a:avLst/>
            </a:prstGeom>
          </p:spPr>
          <p:txBody>
            <a:bodyPr wrap="square">
              <a:spAutoFit/>
            </a:bodyPr>
            <a:lstStyle/>
            <a:p>
              <a:r>
                <a:rPr lang="en-US" dirty="0"/>
                <a:t>Smartphone ownership among residents in </a:t>
              </a:r>
              <a:r>
                <a:rPr lang="en-US" dirty="0" err="1"/>
                <a:t>Lekki</a:t>
              </a:r>
              <a:r>
                <a:rPr lang="en-US" dirty="0"/>
                <a:t> is around 81%, presenting a significant opportunity for our product's adoption and use</a:t>
              </a:r>
            </a:p>
          </p:txBody>
        </p:sp>
        <p:sp>
          <p:nvSpPr>
            <p:cNvPr id="42" name="Rectangle 41"/>
            <p:cNvSpPr/>
            <p:nvPr/>
          </p:nvSpPr>
          <p:spPr>
            <a:xfrm>
              <a:off x="3146775" y="2412075"/>
              <a:ext cx="1739488" cy="461665"/>
            </a:xfrm>
            <a:prstGeom prst="rect">
              <a:avLst/>
            </a:prstGeom>
          </p:spPr>
          <p:txBody>
            <a:bodyPr wrap="square">
              <a:spAutoFit/>
            </a:bodyPr>
            <a:lstStyle/>
            <a:p>
              <a:r>
                <a:rPr lang="en-US" sz="2400" b="1" dirty="0" smtClean="0"/>
                <a:t>81%</a:t>
              </a:r>
            </a:p>
          </p:txBody>
        </p:sp>
      </p:grpSp>
      <p:grpSp>
        <p:nvGrpSpPr>
          <p:cNvPr id="43" name="Group 42"/>
          <p:cNvGrpSpPr/>
          <p:nvPr/>
        </p:nvGrpSpPr>
        <p:grpSpPr>
          <a:xfrm>
            <a:off x="3146775" y="5272543"/>
            <a:ext cx="8037690" cy="1033855"/>
            <a:chOff x="3146775" y="2412075"/>
            <a:chExt cx="8037690" cy="1033855"/>
          </a:xfrm>
        </p:grpSpPr>
        <p:sp>
          <p:nvSpPr>
            <p:cNvPr id="44" name="Rectangle 43"/>
            <p:cNvSpPr/>
            <p:nvPr/>
          </p:nvSpPr>
          <p:spPr>
            <a:xfrm>
              <a:off x="3146775" y="2799599"/>
              <a:ext cx="8037690" cy="646331"/>
            </a:xfrm>
            <a:prstGeom prst="rect">
              <a:avLst/>
            </a:prstGeom>
          </p:spPr>
          <p:txBody>
            <a:bodyPr wrap="square">
              <a:spAutoFit/>
            </a:bodyPr>
            <a:lstStyle/>
            <a:p>
              <a:r>
                <a:rPr lang="en-US" dirty="0"/>
                <a:t>As of 2024, the number of smartphone users in </a:t>
              </a:r>
              <a:r>
                <a:rPr lang="en-US" dirty="0" err="1"/>
                <a:t>Lekki</a:t>
              </a:r>
              <a:r>
                <a:rPr lang="en-US" dirty="0"/>
                <a:t> has grown to 243,875, indicating a strong likelihood that they will use our </a:t>
              </a:r>
              <a:r>
                <a:rPr lang="en-US" dirty="0" smtClean="0"/>
                <a:t>product</a:t>
              </a:r>
              <a:endParaRPr lang="en-US" dirty="0"/>
            </a:p>
          </p:txBody>
        </p:sp>
        <p:sp>
          <p:nvSpPr>
            <p:cNvPr id="45" name="Rectangle 44"/>
            <p:cNvSpPr/>
            <p:nvPr/>
          </p:nvSpPr>
          <p:spPr>
            <a:xfrm>
              <a:off x="3146775" y="2412075"/>
              <a:ext cx="1739488" cy="461665"/>
            </a:xfrm>
            <a:prstGeom prst="rect">
              <a:avLst/>
            </a:prstGeom>
          </p:spPr>
          <p:txBody>
            <a:bodyPr wrap="square">
              <a:spAutoFit/>
            </a:bodyPr>
            <a:lstStyle/>
            <a:p>
              <a:r>
                <a:rPr lang="en-US" sz="2400" b="1" dirty="0" smtClean="0"/>
                <a:t>72%</a:t>
              </a:r>
            </a:p>
          </p:txBody>
        </p:sp>
      </p:grpSp>
    </p:spTree>
    <p:extLst>
      <p:ext uri="{BB962C8B-B14F-4D97-AF65-F5344CB8AC3E}">
        <p14:creationId xmlns:p14="http://schemas.microsoft.com/office/powerpoint/2010/main" val="4293754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244536" y="1421031"/>
            <a:ext cx="2543296" cy="584775"/>
          </a:xfrm>
          <a:prstGeom prst="rect">
            <a:avLst/>
          </a:prstGeom>
        </p:spPr>
        <p:txBody>
          <a:bodyPr wrap="square">
            <a:spAutoFit/>
          </a:bodyPr>
          <a:lstStyle/>
          <a:p>
            <a:pPr algn="ctr"/>
            <a:r>
              <a:rPr lang="en-US" sz="3200" b="1" dirty="0" smtClean="0">
                <a:solidFill>
                  <a:schemeClr val="accent1"/>
                </a:solidFill>
              </a:rPr>
              <a:t>Market Size</a:t>
            </a:r>
          </a:p>
        </p:txBody>
      </p:sp>
      <p:grpSp>
        <p:nvGrpSpPr>
          <p:cNvPr id="15" name="Group 14"/>
          <p:cNvGrpSpPr/>
          <p:nvPr/>
        </p:nvGrpSpPr>
        <p:grpSpPr>
          <a:xfrm>
            <a:off x="420511" y="5102499"/>
            <a:ext cx="5551312" cy="830997"/>
            <a:chOff x="3146773" y="2412075"/>
            <a:chExt cx="8037690" cy="201361"/>
          </a:xfrm>
        </p:grpSpPr>
        <p:sp>
          <p:nvSpPr>
            <p:cNvPr id="20" name="Rectangle 19"/>
            <p:cNvSpPr/>
            <p:nvPr/>
          </p:nvSpPr>
          <p:spPr>
            <a:xfrm>
              <a:off x="3146773" y="2523942"/>
              <a:ext cx="8037690" cy="89494"/>
            </a:xfrm>
            <a:prstGeom prst="rect">
              <a:avLst/>
            </a:prstGeom>
          </p:spPr>
          <p:txBody>
            <a:bodyPr wrap="square">
              <a:spAutoFit/>
            </a:bodyPr>
            <a:lstStyle/>
            <a:p>
              <a:r>
                <a:rPr lang="en-US" b="1" dirty="0" smtClean="0"/>
                <a:t>35,692</a:t>
              </a:r>
              <a:r>
                <a:rPr lang="en-US" dirty="0" smtClean="0"/>
                <a:t> potential users</a:t>
              </a:r>
              <a:endParaRPr lang="en-US" dirty="0"/>
            </a:p>
          </p:txBody>
        </p:sp>
        <p:sp>
          <p:nvSpPr>
            <p:cNvPr id="38" name="Rectangle 37"/>
            <p:cNvSpPr/>
            <p:nvPr/>
          </p:nvSpPr>
          <p:spPr>
            <a:xfrm>
              <a:off x="3146773" y="2412075"/>
              <a:ext cx="5626792" cy="89494"/>
            </a:xfrm>
            <a:prstGeom prst="rect">
              <a:avLst/>
            </a:prstGeom>
          </p:spPr>
          <p:txBody>
            <a:bodyPr wrap="square">
              <a:spAutoFit/>
            </a:bodyPr>
            <a:lstStyle/>
            <a:p>
              <a:r>
                <a:rPr lang="en-US" b="1" dirty="0" smtClean="0"/>
                <a:t>Serviceable Obtainable Market(SOM)</a:t>
              </a:r>
            </a:p>
          </p:txBody>
        </p:sp>
      </p:grpSp>
      <p:grpSp>
        <p:nvGrpSpPr>
          <p:cNvPr id="30" name="Group 29"/>
          <p:cNvGrpSpPr/>
          <p:nvPr/>
        </p:nvGrpSpPr>
        <p:grpSpPr>
          <a:xfrm>
            <a:off x="420511" y="2077930"/>
            <a:ext cx="5551312" cy="830993"/>
            <a:chOff x="3146773" y="2412076"/>
            <a:chExt cx="8037690" cy="201360"/>
          </a:xfrm>
        </p:grpSpPr>
        <p:sp>
          <p:nvSpPr>
            <p:cNvPr id="31" name="Rectangle 30"/>
            <p:cNvSpPr/>
            <p:nvPr/>
          </p:nvSpPr>
          <p:spPr>
            <a:xfrm>
              <a:off x="3146773" y="2523942"/>
              <a:ext cx="8037690" cy="89494"/>
            </a:xfrm>
            <a:prstGeom prst="rect">
              <a:avLst/>
            </a:prstGeom>
          </p:spPr>
          <p:txBody>
            <a:bodyPr wrap="square">
              <a:spAutoFit/>
            </a:bodyPr>
            <a:lstStyle/>
            <a:p>
              <a:r>
                <a:rPr lang="en-US" b="1" dirty="0" smtClean="0"/>
                <a:t>654,098</a:t>
              </a:r>
              <a:r>
                <a:rPr lang="en-US" dirty="0" smtClean="0"/>
                <a:t> residents in </a:t>
              </a:r>
              <a:r>
                <a:rPr lang="en-US" dirty="0" err="1" smtClean="0"/>
                <a:t>Lekki</a:t>
              </a:r>
              <a:endParaRPr lang="en-US" dirty="0"/>
            </a:p>
          </p:txBody>
        </p:sp>
        <p:sp>
          <p:nvSpPr>
            <p:cNvPr id="33" name="Rectangle 32"/>
            <p:cNvSpPr/>
            <p:nvPr/>
          </p:nvSpPr>
          <p:spPr>
            <a:xfrm>
              <a:off x="3146773" y="2412076"/>
              <a:ext cx="6313285" cy="89494"/>
            </a:xfrm>
            <a:prstGeom prst="rect">
              <a:avLst/>
            </a:prstGeom>
          </p:spPr>
          <p:txBody>
            <a:bodyPr wrap="square">
              <a:spAutoFit/>
            </a:bodyPr>
            <a:lstStyle/>
            <a:p>
              <a:r>
                <a:rPr lang="en-US" b="1" dirty="0" smtClean="0"/>
                <a:t>Total Addressable Market(TAM)</a:t>
              </a:r>
            </a:p>
          </p:txBody>
        </p:sp>
      </p:grpSp>
      <p:grpSp>
        <p:nvGrpSpPr>
          <p:cNvPr id="34" name="Group 33"/>
          <p:cNvGrpSpPr/>
          <p:nvPr/>
        </p:nvGrpSpPr>
        <p:grpSpPr>
          <a:xfrm>
            <a:off x="420511" y="3451713"/>
            <a:ext cx="5551312" cy="1107995"/>
            <a:chOff x="3146773" y="2412075"/>
            <a:chExt cx="8037690" cy="268481"/>
          </a:xfrm>
        </p:grpSpPr>
        <p:sp>
          <p:nvSpPr>
            <p:cNvPr id="35" name="Rectangle 34"/>
            <p:cNvSpPr/>
            <p:nvPr/>
          </p:nvSpPr>
          <p:spPr>
            <a:xfrm>
              <a:off x="3146773" y="2523942"/>
              <a:ext cx="8037690" cy="156614"/>
            </a:xfrm>
            <a:prstGeom prst="rect">
              <a:avLst/>
            </a:prstGeom>
          </p:spPr>
          <p:txBody>
            <a:bodyPr wrap="square">
              <a:spAutoFit/>
            </a:bodyPr>
            <a:lstStyle/>
            <a:p>
              <a:r>
                <a:rPr lang="en-US" dirty="0"/>
                <a:t>A total of </a:t>
              </a:r>
              <a:r>
                <a:rPr lang="en-US" b="1" dirty="0"/>
                <a:t>243,875</a:t>
              </a:r>
              <a:r>
                <a:rPr lang="en-US" dirty="0"/>
                <a:t> individuals have access to mobile devices and the interne</a:t>
              </a:r>
            </a:p>
          </p:txBody>
        </p:sp>
        <p:sp>
          <p:nvSpPr>
            <p:cNvPr id="37" name="Rectangle 36"/>
            <p:cNvSpPr/>
            <p:nvPr/>
          </p:nvSpPr>
          <p:spPr>
            <a:xfrm>
              <a:off x="3146773" y="2412075"/>
              <a:ext cx="5626792" cy="89494"/>
            </a:xfrm>
            <a:prstGeom prst="rect">
              <a:avLst/>
            </a:prstGeom>
          </p:spPr>
          <p:txBody>
            <a:bodyPr wrap="square">
              <a:spAutoFit/>
            </a:bodyPr>
            <a:lstStyle/>
            <a:p>
              <a:r>
                <a:rPr lang="en-US" b="1" dirty="0" smtClean="0"/>
                <a:t>Serviceable Availability Market(SAM)</a:t>
              </a:r>
            </a:p>
          </p:txBody>
        </p:sp>
      </p:grpSp>
      <p:graphicFrame>
        <p:nvGraphicFramePr>
          <p:cNvPr id="5" name="Chart 4"/>
          <p:cNvGraphicFramePr/>
          <p:nvPr>
            <p:extLst>
              <p:ext uri="{D42A27DB-BD31-4B8C-83A1-F6EECF244321}">
                <p14:modId xmlns:p14="http://schemas.microsoft.com/office/powerpoint/2010/main" val="3768033256"/>
              </p:ext>
            </p:extLst>
          </p:nvPr>
        </p:nvGraphicFramePr>
        <p:xfrm>
          <a:off x="6254045" y="1106498"/>
          <a:ext cx="5576710" cy="440240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0" y="6111198"/>
            <a:ext cx="12192000" cy="74680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87154" y="815278"/>
            <a:ext cx="550151" cy="523220"/>
          </a:xfrm>
          <a:prstGeom prst="rect">
            <a:avLst/>
          </a:prstGeom>
        </p:spPr>
        <p:txBody>
          <a:bodyPr wrap="none">
            <a:spAutoFit/>
          </a:bodyPr>
          <a:lstStyle/>
          <a:p>
            <a:r>
              <a:rPr lang="en-US" sz="1400" dirty="0" smtClean="0"/>
              <a:t>SOM</a:t>
            </a:r>
          </a:p>
          <a:p>
            <a:r>
              <a:rPr lang="en-US" sz="1400" dirty="0" smtClean="0"/>
              <a:t>12%</a:t>
            </a:r>
            <a:endParaRPr lang="en-US" sz="1400" dirty="0"/>
          </a:p>
        </p:txBody>
      </p:sp>
      <p:sp>
        <p:nvSpPr>
          <p:cNvPr id="39" name="Rectangle 38"/>
          <p:cNvSpPr/>
          <p:nvPr/>
        </p:nvSpPr>
        <p:spPr>
          <a:xfrm>
            <a:off x="6397361" y="2640625"/>
            <a:ext cx="532518" cy="523220"/>
          </a:xfrm>
          <a:prstGeom prst="rect">
            <a:avLst/>
          </a:prstGeom>
        </p:spPr>
        <p:txBody>
          <a:bodyPr wrap="none">
            <a:spAutoFit/>
          </a:bodyPr>
          <a:lstStyle/>
          <a:p>
            <a:r>
              <a:rPr lang="en-US" sz="1400" dirty="0" smtClean="0"/>
              <a:t>SAM</a:t>
            </a:r>
          </a:p>
          <a:p>
            <a:r>
              <a:rPr lang="en-US" sz="1400" dirty="0" smtClean="0"/>
              <a:t>28%</a:t>
            </a:r>
            <a:endParaRPr lang="en-US" sz="1400" dirty="0"/>
          </a:p>
        </p:txBody>
      </p:sp>
      <p:sp>
        <p:nvSpPr>
          <p:cNvPr id="46" name="Rectangle 45"/>
          <p:cNvSpPr/>
          <p:nvPr/>
        </p:nvSpPr>
        <p:spPr>
          <a:xfrm>
            <a:off x="11054203" y="3394677"/>
            <a:ext cx="532518" cy="523220"/>
          </a:xfrm>
          <a:prstGeom prst="rect">
            <a:avLst/>
          </a:prstGeom>
        </p:spPr>
        <p:txBody>
          <a:bodyPr wrap="none">
            <a:spAutoFit/>
          </a:bodyPr>
          <a:lstStyle/>
          <a:p>
            <a:r>
              <a:rPr lang="en-US" sz="1400" dirty="0" smtClean="0"/>
              <a:t>TAM</a:t>
            </a:r>
          </a:p>
          <a:p>
            <a:r>
              <a:rPr lang="en-US" sz="1400" dirty="0" smtClean="0"/>
              <a:t>60%</a:t>
            </a:r>
            <a:endParaRPr lang="en-US" sz="1400" dirty="0"/>
          </a:p>
        </p:txBody>
      </p:sp>
    </p:spTree>
    <p:extLst>
      <p:ext uri="{BB962C8B-B14F-4D97-AF65-F5344CB8AC3E}">
        <p14:creationId xmlns:p14="http://schemas.microsoft.com/office/powerpoint/2010/main" val="3272162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11" name="Rectangle 10"/>
          <p:cNvSpPr/>
          <p:nvPr/>
        </p:nvSpPr>
        <p:spPr>
          <a:xfrm>
            <a:off x="6645341" y="2252362"/>
            <a:ext cx="2758304" cy="707886"/>
          </a:xfrm>
          <a:prstGeom prst="rect">
            <a:avLst/>
          </a:prstGeom>
        </p:spPr>
        <p:txBody>
          <a:bodyPr wrap="square">
            <a:spAutoFit/>
          </a:bodyPr>
          <a:lstStyle/>
          <a:p>
            <a:pPr algn="ctr"/>
            <a:r>
              <a:rPr lang="en-US" sz="4000" b="1" dirty="0" smtClean="0">
                <a:solidFill>
                  <a:schemeClr val="accent1"/>
                </a:solidFill>
              </a:rPr>
              <a:t>Competitors</a:t>
            </a:r>
          </a:p>
        </p:txBody>
      </p:sp>
      <p:sp>
        <p:nvSpPr>
          <p:cNvPr id="3" name="Half Frame 2"/>
          <p:cNvSpPr/>
          <p:nvPr/>
        </p:nvSpPr>
        <p:spPr>
          <a:xfrm>
            <a:off x="0" y="2503048"/>
            <a:ext cx="609600" cy="914400"/>
          </a:xfrm>
          <a:prstGeom prst="half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10800000">
            <a:off x="3997540" y="4765941"/>
            <a:ext cx="609600" cy="914400"/>
          </a:xfrm>
          <a:prstGeom prst="half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79" y="2698045"/>
            <a:ext cx="4186982" cy="2787299"/>
          </a:xfrm>
          <a:prstGeom prst="rect">
            <a:avLst/>
          </a:prstGeom>
        </p:spPr>
      </p:pic>
      <p:sp>
        <p:nvSpPr>
          <p:cNvPr id="7" name="Rounded Rectangle 6"/>
          <p:cNvSpPr/>
          <p:nvPr/>
        </p:nvSpPr>
        <p:spPr>
          <a:xfrm>
            <a:off x="5248586" y="3127022"/>
            <a:ext cx="6062133" cy="23583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343717" y="3244354"/>
            <a:ext cx="5871870" cy="2031325"/>
          </a:xfrm>
          <a:prstGeom prst="rect">
            <a:avLst/>
          </a:prstGeom>
        </p:spPr>
        <p:txBody>
          <a:bodyPr wrap="square">
            <a:spAutoFit/>
          </a:bodyPr>
          <a:lstStyle/>
          <a:p>
            <a:pPr algn="ctr"/>
            <a:r>
              <a:rPr lang="en-US" sz="1400" dirty="0" err="1" smtClean="0">
                <a:solidFill>
                  <a:schemeClr val="bg1"/>
                </a:solidFill>
              </a:rPr>
              <a:t>WRKMan</a:t>
            </a:r>
            <a:endParaRPr lang="en-US" sz="1400" dirty="0" smtClean="0">
              <a:solidFill>
                <a:schemeClr val="bg1"/>
              </a:solidFill>
            </a:endParaRPr>
          </a:p>
          <a:p>
            <a:pPr algn="ctr"/>
            <a:endParaRPr lang="en-US" sz="1400" dirty="0" smtClean="0">
              <a:solidFill>
                <a:schemeClr val="bg1"/>
              </a:solidFill>
            </a:endParaRPr>
          </a:p>
          <a:p>
            <a:pPr algn="ctr"/>
            <a:r>
              <a:rPr lang="en-US" sz="1400" dirty="0" smtClean="0">
                <a:solidFill>
                  <a:schemeClr val="bg1"/>
                </a:solidFill>
              </a:rPr>
              <a:t>Wasabi</a:t>
            </a:r>
          </a:p>
          <a:p>
            <a:pPr algn="ctr"/>
            <a:endParaRPr lang="en-US" sz="2400" b="1" dirty="0">
              <a:solidFill>
                <a:schemeClr val="bg1"/>
              </a:solidFill>
            </a:endParaRPr>
          </a:p>
          <a:p>
            <a:pPr algn="ctr"/>
            <a:r>
              <a:rPr lang="en-US" b="1" dirty="0" smtClean="0">
                <a:solidFill>
                  <a:srgbClr val="C00000"/>
                </a:solidFill>
              </a:rPr>
              <a:t>Our advantage: </a:t>
            </a:r>
            <a:r>
              <a:rPr lang="en-US" dirty="0" smtClean="0">
                <a:solidFill>
                  <a:schemeClr val="bg1"/>
                </a:solidFill>
              </a:rPr>
              <a:t>We </a:t>
            </a:r>
            <a:r>
              <a:rPr lang="en-US" dirty="0">
                <a:solidFill>
                  <a:schemeClr val="bg1"/>
                </a:solidFill>
              </a:rPr>
              <a:t>provide a complimentary inspection with every first order, ensuring that customers can assess their needs without any additional cost</a:t>
            </a:r>
            <a:r>
              <a:rPr lang="en-US" sz="2400" dirty="0">
                <a:solidFill>
                  <a:schemeClr val="bg1"/>
                </a:solidFill>
              </a:rPr>
              <a:t>.</a:t>
            </a:r>
            <a:endParaRPr lang="en-US" sz="2400" b="1" dirty="0" smtClean="0">
              <a:solidFill>
                <a:schemeClr val="bg1"/>
              </a:solidFill>
            </a:endParaRPr>
          </a:p>
        </p:txBody>
      </p:sp>
    </p:spTree>
    <p:extLst>
      <p:ext uri="{BB962C8B-B14F-4D97-AF65-F5344CB8AC3E}">
        <p14:creationId xmlns:p14="http://schemas.microsoft.com/office/powerpoint/2010/main" val="3024515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841022" y="2234891"/>
            <a:ext cx="9179277" cy="558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2" name="Flowchart: Internal Storage 1"/>
          <p:cNvSpPr/>
          <p:nvPr/>
        </p:nvSpPr>
        <p:spPr>
          <a:xfrm>
            <a:off x="11137900" y="0"/>
            <a:ext cx="1054100" cy="6858000"/>
          </a:xfrm>
          <a:prstGeom prst="flowChartInternalStorage">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13716" y="1195457"/>
            <a:ext cx="5227971" cy="707886"/>
          </a:xfrm>
          <a:prstGeom prst="rect">
            <a:avLst/>
          </a:prstGeom>
        </p:spPr>
        <p:txBody>
          <a:bodyPr wrap="none">
            <a:spAutoFit/>
          </a:bodyPr>
          <a:lstStyle/>
          <a:p>
            <a:pPr lvl="0" algn="ctr"/>
            <a:r>
              <a:rPr lang="en-US" sz="4000" b="1" dirty="0" smtClean="0">
                <a:solidFill>
                  <a:srgbClr val="2FA3EE"/>
                </a:solidFill>
              </a:rPr>
              <a:t>Competitive Advantage</a:t>
            </a:r>
            <a:endParaRPr lang="en-US" sz="4000" b="1" dirty="0">
              <a:solidFill>
                <a:srgbClr val="2FA3EE"/>
              </a:solidFill>
            </a:endParaRPr>
          </a:p>
        </p:txBody>
      </p:sp>
      <p:sp>
        <p:nvSpPr>
          <p:cNvPr id="13" name="Rectangle 12"/>
          <p:cNvSpPr/>
          <p:nvPr/>
        </p:nvSpPr>
        <p:spPr>
          <a:xfrm>
            <a:off x="3824227" y="2280920"/>
            <a:ext cx="3212866" cy="461665"/>
          </a:xfrm>
          <a:prstGeom prst="rect">
            <a:avLst/>
          </a:prstGeom>
        </p:spPr>
        <p:txBody>
          <a:bodyPr wrap="none">
            <a:spAutoFit/>
          </a:bodyPr>
          <a:lstStyle/>
          <a:p>
            <a:pPr lvl="0" algn="ctr"/>
            <a:r>
              <a:rPr lang="en-US" sz="2400" b="1" dirty="0" smtClean="0">
                <a:solidFill>
                  <a:srgbClr val="C00000"/>
                </a:solidFill>
              </a:rPr>
              <a:t>Competitive Advantage</a:t>
            </a:r>
            <a:endParaRPr lang="en-US" sz="2400" b="1" dirty="0">
              <a:solidFill>
                <a:srgbClr val="C00000"/>
              </a:solidFill>
            </a:endParaRPr>
          </a:p>
        </p:txBody>
      </p:sp>
      <p:sp>
        <p:nvSpPr>
          <p:cNvPr id="9" name="Round Diagonal Corner Rectangle 8"/>
          <p:cNvSpPr/>
          <p:nvPr/>
        </p:nvSpPr>
        <p:spPr>
          <a:xfrm>
            <a:off x="1161344" y="3282410"/>
            <a:ext cx="4299656" cy="182298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0" name="Rectangle 9"/>
          <p:cNvSpPr/>
          <p:nvPr/>
        </p:nvSpPr>
        <p:spPr>
          <a:xfrm>
            <a:off x="5833915" y="3312639"/>
            <a:ext cx="4186384" cy="1754326"/>
          </a:xfrm>
          <a:prstGeom prst="rect">
            <a:avLst/>
          </a:prstGeom>
        </p:spPr>
        <p:txBody>
          <a:bodyPr wrap="square">
            <a:spAutoFit/>
          </a:bodyPr>
          <a:lstStyle/>
          <a:p>
            <a:pPr marL="285750" indent="-285750">
              <a:buFont typeface="Wingdings" panose="05000000000000000000" pitchFamily="2" charset="2"/>
              <a:buChar char="§"/>
            </a:pPr>
            <a:r>
              <a:rPr lang="en-US" dirty="0"/>
              <a:t>People living in </a:t>
            </a:r>
            <a:r>
              <a:rPr lang="en-US" b="1" dirty="0" err="1">
                <a:solidFill>
                  <a:srgbClr val="C00000"/>
                </a:solidFill>
              </a:rPr>
              <a:t>Lekki</a:t>
            </a:r>
            <a:r>
              <a:rPr lang="en-US" dirty="0"/>
              <a:t> find it challenging to get artisans due to their </a:t>
            </a:r>
            <a:r>
              <a:rPr lang="en-US" dirty="0" smtClean="0"/>
              <a:t>busy schedules. </a:t>
            </a:r>
            <a:r>
              <a:rPr lang="en-US" dirty="0"/>
              <a:t>Residing in gated estates makes it difficult for them to access artisans conveniently from their homes.</a:t>
            </a:r>
          </a:p>
          <a:p>
            <a:endParaRPr lang="en-US" dirty="0"/>
          </a:p>
        </p:txBody>
      </p:sp>
      <p:sp>
        <p:nvSpPr>
          <p:cNvPr id="23" name="Round Diagonal Corner Rectangle 22"/>
          <p:cNvSpPr/>
          <p:nvPr/>
        </p:nvSpPr>
        <p:spPr>
          <a:xfrm>
            <a:off x="5720643" y="3282410"/>
            <a:ext cx="4299656" cy="182298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24" name="Rectangle 23"/>
          <p:cNvSpPr/>
          <p:nvPr/>
        </p:nvSpPr>
        <p:spPr>
          <a:xfrm>
            <a:off x="1268610" y="3316741"/>
            <a:ext cx="4085124" cy="1754326"/>
          </a:xfrm>
          <a:prstGeom prst="rect">
            <a:avLst/>
          </a:prstGeom>
        </p:spPr>
        <p:txBody>
          <a:bodyPr wrap="square">
            <a:spAutoFit/>
          </a:bodyPr>
          <a:lstStyle/>
          <a:p>
            <a:pPr marL="285750" indent="-285750">
              <a:buFont typeface="Wingdings" panose="05000000000000000000" pitchFamily="2" charset="2"/>
              <a:buChar char="§"/>
            </a:pPr>
            <a:r>
              <a:rPr lang="en-US" dirty="0"/>
              <a:t>Residents often face challenges finding artisans who are both reliable and trustworthy. Many have had previous experiences with artisans who either did not meet quality expectations or failed to complete tasks as promised.</a:t>
            </a:r>
            <a:endParaRPr lang="en-US" dirty="0"/>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278" y="5289812"/>
            <a:ext cx="1954764" cy="1568188"/>
          </a:xfrm>
          <a:prstGeom prst="rect">
            <a:avLst/>
          </a:prstGeom>
        </p:spPr>
      </p:pic>
    </p:spTree>
    <p:extLst>
      <p:ext uri="{BB962C8B-B14F-4D97-AF65-F5344CB8AC3E}">
        <p14:creationId xmlns:p14="http://schemas.microsoft.com/office/powerpoint/2010/main" val="2953805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 y="388946"/>
            <a:ext cx="1272822" cy="1357225"/>
          </a:xfrm>
          <a:prstGeom prst="rect">
            <a:avLst/>
          </a:prstGeom>
        </p:spPr>
      </p:pic>
      <p:sp>
        <p:nvSpPr>
          <p:cNvPr id="5" name="Rectangle 4"/>
          <p:cNvSpPr/>
          <p:nvPr/>
        </p:nvSpPr>
        <p:spPr>
          <a:xfrm>
            <a:off x="460375" y="1328675"/>
            <a:ext cx="3433504" cy="707886"/>
          </a:xfrm>
          <a:prstGeom prst="rect">
            <a:avLst/>
          </a:prstGeom>
        </p:spPr>
        <p:txBody>
          <a:bodyPr wrap="none">
            <a:spAutoFit/>
          </a:bodyPr>
          <a:lstStyle/>
          <a:p>
            <a:pPr lvl="0" algn="ctr"/>
            <a:r>
              <a:rPr lang="en-US" sz="4000" b="1" dirty="0" smtClean="0">
                <a:solidFill>
                  <a:srgbClr val="2FA3EE"/>
                </a:solidFill>
              </a:rPr>
              <a:t>Project Traction</a:t>
            </a:r>
            <a:endParaRPr lang="en-US" sz="4000" b="1" dirty="0">
              <a:solidFill>
                <a:srgbClr val="2FA3EE"/>
              </a:solidFill>
            </a:endParaRPr>
          </a:p>
        </p:txBody>
      </p:sp>
      <p:sp>
        <p:nvSpPr>
          <p:cNvPr id="13" name="Rectangle 12"/>
          <p:cNvSpPr/>
          <p:nvPr/>
        </p:nvSpPr>
        <p:spPr>
          <a:xfrm>
            <a:off x="431905" y="2442961"/>
            <a:ext cx="716415" cy="369332"/>
          </a:xfrm>
          <a:prstGeom prst="rect">
            <a:avLst/>
          </a:prstGeom>
        </p:spPr>
        <p:txBody>
          <a:bodyPr wrap="none">
            <a:spAutoFit/>
          </a:bodyPr>
          <a:lstStyle/>
          <a:p>
            <a:pPr lvl="0" algn="ctr"/>
            <a:r>
              <a:rPr lang="en-US" b="1" dirty="0" smtClean="0">
                <a:solidFill>
                  <a:srgbClr val="C00000"/>
                </a:solidFill>
              </a:rPr>
              <a:t>Tasks</a:t>
            </a:r>
            <a:endParaRPr lang="en-US" b="1" dirty="0">
              <a:solidFill>
                <a:srgbClr val="C00000"/>
              </a:solidFill>
            </a:endParaRPr>
          </a:p>
        </p:txBody>
      </p:sp>
      <p:sp>
        <p:nvSpPr>
          <p:cNvPr id="14" name="AutoShape 2" descr="data:image/png;base64,iVBORw0KGgoAAAANSUhEUgAAAZAAAAFBCAYAAABZ3flGAAAAAXNSR0IArs4c6QAAIABJREFUeF7svWeUHdd1JrpPqKqbOzc6ITcRiEQQiQEASZCEmACQGlGWZI2teZ7hjD3y81p+a57/vLUEWZYsyoGW7aElBjGIuZXFIOYEAgwACCLn2EAjdr6p0nmzz6m69zaIJoFGN4Bunlrrrg634j6n9nd2+jYBvWkJaAloCWgJaAkMQAJkAMfoQ7QEtAS0BLQEtARAA4ieBFoCWgJaAloCA5KABpABiU0fpCWgJaAloCWgAUTPAS0BLQEtAS2BAUlAA8iAxKYP0hLQEtAS0BLQAKLngJaAloCWgJbAgCSgAWRAYtMHaQloCWgJaAloANFzQEtAS0BLQEtgQBLQADIgsemDtAS0BLQEtAQ0gOg5oCWgJaAloCUwIAloABmQ2PRBWgJaAloCWgIaQPQc0BLQEtAS0BIYkAQ0gAxIbPogLQEtAS0BLQENIHoOaAloCWgJaAkMSAIaQAYkNn2QloCWgJaAloAGED0HtAS0BLQEtAQGJAENIAMSmz5IS0BLQEtAS0ADiJ4DWgJaAloCWgIDkoAGkAGJTR+kJaAloCWgJaABRM8BLQEtAS0BLYEBSUADyIDEpg/SEtAS0BLQEtAAoueAloCWgJaAlsCAJKABZEBi0wdpCWgJaAloCWgA0XNAS0BLQEtAS2BAEtAAMiCx6YO0BLQEtAS0BDSA6DmgJaAloCWgJTAgCWgAGZDY9EFaAloCWgJaAhpA9BzQEtAS0BLQEhiQBDSADEhs+iAtAS0BLQEtAQ0geg5oCWgJaAloCQxIAhpABiQ2fZCWgJaAloCWgAYQPQe0BLQEtAS0BAYkAQ0gAxKbPkhLQEtAS0BLQAOIngNaAloCWgJaAgOSgAaQAYlNH6QloCWgJaAloAFEzwEtAS0BLQEtgQFJQAPIgMSmD9IS0BLQEtAS0ACi54CWgJaAloCWwIAkoAFkQGLTB2kJaAloCWgJaADRc0BLQEtAS0BLYEAS0AAyILHpg7QEtAS0BLQENIDoOaAloCWgJaAlMCAJaAAZkNj0QVoCgycBIQS+h6y1tdVwXVek02k/l8uJ48ePU7zKhx9+6KxcuVIAAH70piVwyUhAA8glMxRf+Bshd999N62oqKANDQ1i5cqV7kiXiBACAcLs7u6OGYaR4JxXpNNpms/nXerQ7Muv/D6+b/f+SM7xsjVVNd1TJ07ttmqsTE1NjQSYnp4ecf311/sILIQQDS4jfcJcgs+nAeQSHJQv4i3dfffdrKmpyRQdZZbnnPL/7cl/6x7pchBCmJlMphpcaCSUjI3Gos2ZTCaaTWdtN28ff+kPLzXs2L69jhGaqa2p2zZp8pQtVRVV++K1cTsWi/nRaNQZNWqUBwAItp4GkZE+Yy6959MAcumNyRfujp577jnW0vJSpdOdH5/JZcs8gN5RjXXbHedkuqWlxR5pApGWRyekbG7XA4Np3OCTgcBESmmD53px4fkAvuj9j5/8JPH887+PWYbpzJk7b99tt926f9qUy3sMg2eAk7SgNA0U0hR/AuQ45zkAyAcf/L3042iAGWkz6eI/jwaQiz8GX/g7uOeee4w9G1rHp7P2dT6BcoPy483jxqzKGPxYS8v9vSNJQIHbysrn82M44ZcLEFczxi4nlIwDgAoAiAgBDIRw//e//2/65BNPUsMw/JtvvvnEXXfe1d48cSK1TCMLlPT6hKQBRK8gpJdSyABANviZBk/0AGNd4LpdwPlJAOgAgJ7du3c7zc3NCCbo+tKblsB5SUADyHmJTx88GBK4/vqVvG3Hb6+wbfdPTSsWS8QSB2bMnPxSmuX3tLQ83D4Y17hUziGEMNLpdFXcsmYA5VcBgUUAMBEAakFAVBCgQgAhAOLBBx8mTz/9DAjfh+XLl+fvXLHCG93UaBmmQYAAuq4cIGALEA4AoKVmA4gcgMgQgE4QgLI7ASD2ACU78z2ZXR3pdHsul+sZN25cXlskl8qsGL73oQFk+I7diLlztEDe+M1Hcx3b+W+RaCKViJftnzVz8guCic2PtPzbiZHyoEG2FVofo7mg1zBGrwPO5gBAIwCUgQAmAFQ0nAA89ODDIAHE82H5ihX+iuXLxeimRmaaBn4vgIAvANCSkB9C5E8PwPdASFDJgRAZIOQ4+NAGhBzM9KR3ptO57V7G29F1rCvHupl92W2XIfjoIPxImWgX8Dk0gFxAYetLnVkC37n7O+bTbz0/P2tn/zwWTZUnEmUHLp82+Xlmuusfbbn/6EiRWwAgMTudnsgpv4Ea7EYgdCYQUgOExFCFF3J1EUAeehiefuoZ8H0f7lxxJyxbtgzGjG4ECSAy9apUMmi2hP8IvFNCCBDgASEZIUSv8ESH6/o7bdveRgjZ3Ha4bd+WT7YcZt3s1Lq2dfbKlSvRqtFAMlIm3AV4Dg0gF0DI+hKfLYGf3vNT459+ff+CdD7/P2OxVEUqUXZo0tTmF1whPmp5/idHRopSw/hHe3t7IsIizRGT3UgovZlwNg0orcTYx0AApIAZfUR8WnhDCPA9H1zbFYwbvZSxTuHCyQP797+wbu26tzLpzK6oG23femJrZuXKlTo2ol/Ys5aABpCzFtUXe0dcPX/3u98lANfR+vqd5J577nEHy4eOKbzr3961wHWdv0zEy6vi8eSRxsZRrxLhrPrVG08dHEkAAidPxtOCT7Ri1hLC2c3MMGYCQBUQYp0rgKCbS34+tZ0OIASkMeIJcB3PFQIc0zLyL/z+xZ2//fXzu/bs2nOgqrpm64Tx4/dUVtYcERGzJx53M+3t7VjAqAHli/3qf+bTawDRk6OPBBAoWlqATpiwjkYiEbJ1K8DlALA+d9g4umd38vDxtjLHsalJeSeJZzvvu+++7PmKcOXKlfSJ+3+7wBPeX6WSFTXRWOJ4eXniXcH9V15+q2XPiAIQgGi6o2OCaUaWcMO4GTibTQipAoBzBxBZpy6dWacNQenf6hUXPoDruNISQdQxDAOe+PnTvS/8/sWOttajx2PxxI5kMrnLceBAIho9Wl4RPzZm7ITjJni9rJJl3333Xffuu++GrVu3YpGnBpXznfQj5HgNICNkIAfrMbAmIxqdYLluj5lMxpjregK6AfYd3pE6eaqz+ciRtmY7l7OsKNthGbDpvp/cd/h8r40A8vMHXrjK9+2/Lk9V1UQj0Q4zZn7kA/zqnfd/vX0EAQhpa2uLViUSYzgzbySM3EJMczYAVA8UQDDIcTqA9H2pFcogeKR7MxCJRsA0THAdgEceeRRe/sOrbndHT8bOOxnHcXs9V3TWVFftrWuo2T5+4rgN0Zi112dGWzp9rHvs2LGwf/9+/7vf/e6Iq8053zn8RT1eA8gXdOSVpdFCL7/8clbWXcbae9ppt9NtRlNVEc8iybJ4rKanq6fu0MEjda+8+tqo7Vu316QzmQrTNKKpVCozccL4HbGI9fyt1ddveBve9r/zne8MmE4DQetv/uqH13iu/b/KEhXVpmV2EwIbwSRPj59UsbGlpQWDuyNiE0JY+a6uJsOIYPzjNsLZlaAskLOOgRgqC0vl+p4lgPi+ACfvAmMMGKUgBMBjjz0FL77wsjhy+KjLCPMIUNfOOzahpIMScoJz0laWSh4bVVtzePLkSQei8ej2irLEQV7GO7ZswevX+CtX3jDiKWdGxMQboofQADJEgr3UThtkANHdu3fz5ngza/VaI9WJ6mTW9srAtZOOK2LdvbnYyePHEwcOHEyd6uis7+nuaero6mras3vvqKNtR8tzubwBhDjJZKJ96pTJu0bV1Dz75ZuWrsqX53OGYbipVMpzt7kiPyYvfSjTpk0T69atgzlz5si/161bJ+cb/v3WW29BMpkkSBjY29tL//7/+9dru3q6/yYeS1Vwyntd190Ri0Z+PmvhhPUPPPAAFsmNiA3pSzrb2urjqdQNzDBvoYxdDYTUAiEDABCEj/4skPDVVhYIAojr+EAJBUoIEArw0588As///g9w8mQHWGYEOOXgOJ4Qvmd7npv3HCdblkr0pMpSJysrKw7mcvmNtmPvTFYmD9XVNnXUNtW019Ul2pVb6zuFDOQRMVD6Ic5KAhpAzkpMw38nIQSHNjCPpo/GI4lInHBSxag5URAYL3wx2nX8uq7u3vLDhw4nP97wSXTz5q2VBw61lnd3dccY48Q0TeCcQzabQ7DonNw8/sCkyc2/umnJ4lWGRU5ZppVnhNmccNv3fZGoT/iiZANoh85OKucbfu95njB6DdqV6TJ7e3vhb//uH6453HbsbyJWLAUAGTuX25tMpZ6cOnny+yOsFsQ41dpamyyvWsA4vYky/iXCaD0QEj3bIHrRAvHPCCBqtqoIOwEFIJ7rQzZryzHkjAOlAD/4wT/B7373InBmQcSKgsktoBS/p+C5DvR0dQFlFHlVHMfOZzzPPRWJxQ6NHzduW23DqPUNjfUbK2sjWzs7O926ujr3q1/96oixFIf/G39hnkADyIWR8wW9SmBt8GPHjplRJ2rxCI8IJqqB8jpGxWhumE2UQJPvkcbjx04kW48ciR88dDi5a+fu+MEDh6z29k6Wy9smWhy96TQ3uCGDrrhsdWzXj8Yi2QkTxnUuv2PpniVLrj5MCe0hhHQDgW4n5/R4wssB8WzDoI6g1PU8zweGuOFz8IADY5z5DAO6JJPNcc4idb//7fOT7r//gfm+B4bj+ulsNnO4qqriqebmMasy/k37W1ru9sMauwsqzEG+2Nq1a40xVVVVqaqquYybSxi6sRhrAkLi5wYggeVBFIggVHx6Qx8XAojKwsIAuu8TcGwf0ukMPPTgI/DmW+8CowbYeRc8TwAjXNUoEgBKBNj5nEDANwzuUkZtSkkPZfy47eSOMJMdaGxq2FVeVrajvKpqV319Yl9bW5unqecHedJcwqfTAHIJD87Z3lrAr4Sagp04ccKoiUSsvG+W+8SvooxW+oKUgxCNlNDRvhBjstlsfU9Pd237qY7yAwda2cGDreRw2zHj4P4D5onjJ5ntemAYuBplkHdsYNLtQcGXHBsU4vG419Awyv761+7KL164ICeEh1ZHGgj0EkHSPvGzILw8EN8hzHApIx7mAfnCZ8IHg1JuosITniC24zBKjLq331pV/YMf/Cjl2sK3bSedy+VOJlLx51PliTfGNX9pTUODVEzDPvsHLcHeY8cqjWj0SsKMGwzTWEYYGy0AElImYUicADxYUol+5513wvJly2D06EYILRBZgE6UG+vML3IRQHAuYSYWurIymTwcP9YBTz/1LKxZ8wEIwSCXy4Nre0AJl9OOUgKmQSGfz4MQPqAFypgEItdx3VzezmapwToqKyvaTM63GJa5MRmLbkhVJY9XV49uz+XaeoK4mLz02c5lvd/wkoAGkOE1Xn3uNrA08H9Ge3t7xHXdqGVZCdMl1WAYExg1LgNKxvvCq2OUjxIANbbjlB06eMjcvn0nW7duPdu3dz85ceIkuJ4nlYvwMTpLJXjgh1B0Z3jy4/oeRKMxBBBIpRLwrf/8R7B40VXgubaslkalY1kWKjXXB9/1fc9lBge0N4TwfFUpjd53iloKiTeI78sCamPVu2vIyu/8vXAdkXfzbjaXz/cAhXWEk5euWTTt51VVVSOiJgEB5NixY5UJw5hNDeuGSDy2HIQYIwTEEZzD2g7UuA8++BA89aTiwrrrrrtg+fJlMGZMI3BuSI2MbqhiDORM2IqAhDuh4gfwXSFBAK2PfXvboOW5X8GaNR+CY2OxOu6HwXU19jhUvnAhbDOCg4S/y3oS+fHBFx6OcQ6E1xGJRPaPGd30Saq8Yk1FdWpjKsX2xONx95577kGa+WEP/MNYTQzprWsAGVLxDv7J0do4tvFYVMREzIpZ0ZgZi9i+XeWBNyoejdcwg9R5vhjV05UeZVi8jnJe67pe6uSpU9Ejh4+YO3btMvbv3UdbW4+Qru4eks/Z4DjovkD3BioG2Z0IKAkAhBD5ned54AkfLCsCsWgMkokY/Jc/+Tpct/hqEL4Dvo9KiIBhmsieIWMcvnB9bppAKAHfdwWlqJwooZQRbMInfFxyE2CMknffXU1WfudeAT7xPdd3nLyTTefT2wn1Xr9u4bWPuyzWdv/93x32zLxi7VrjZHV1dayscp5hmUsMy7wNCGkUQsSkGwqNhuCtfOCBh+CppxQXVgFARocAIoCiRVCwWcJFfvhTxUCkbRIAiPAU6PT2pmHP7sPwi5ZfwwfvfwSOgyjO0ICV+yKAyLgJHoDMXJKdC+eEso8QQNREQZvUx6i7I4TfLXzvmGny/alUamfzxPEby8oqttdXlR0sayg7effdd+MCQlsig68SLuoZNYBcVPF//sUDK4OsW7eOjRkzxoI0JHiU15jcHMUoq/XBLwcBtb6AUQB+DaGsFgvTfM9NuEIkMrls/OixY+buXXvIjh27YNfu3XDy5ClI92ILCQqU4WqTSveG/IBAw0C6rPD/qPQVuPjgCSFrCCKWBbFYBP6vb30Dllx3LeACEwEEdRU3DFyZgu+54HqOjJ0ggLgeppBSmUaK50RLRzXkI8AZg1Wr1sB3V94LBJWYR3zHddye3u5D1CBrFl1zdYvPvfVHj+5rG+4pvZiF1XHkSF00UbbQMI2l1OA3EEJGyUr0YAsBBF1YIYBIF9byZTC6qREMgysLhOHrG2ZinclTVAQQPACHCAGkp6cXdu44AL/65e/gww/XyewsgrEPwuQcIAgg0gLxQQSggWdH/U8kvVYITcUsMN9zXSefzzNGeyIRs62ivHK36+Q2cYNumThx4o4oZccq7cqev/zXv7Q1kHz+ez9c9tAAcumOFJErPQCZess5j8Z5vMbgRqNpms2MsSlAoVn4YhQAKfc9L5HP5y3PF1HGeQSLADt7esn+g4fgvdWrYd3a9bB79x6wbQcikShELMwaRXBA1xW6n5TvW64pBborEEBwNUoD15bMngLGOZgGBytiwJ9964/hpiWLwDDQmkDNg84pLsHEQwBxVdYPurY8H90h6nwSQBA85MqYSJfM6vc+gO/97d8DpaYEEbxWT093u2WZW2dfOf0NRtlvy2vMrStXrsQmScNyk4uB1tbIYdseXV1bdzPn/HZCyDzCWTkJBqDUjuiPTBFlKmUdAMhnhRhUu/XAhRUASFdXN2zdsgd++9vnYd3aDeA6Ihj/EECotEJ9OA1A5HxUd4jWSKg8ZMBdLjoI5PNZcBzHFp6bzuezx+Lx2LZ5c+a8Z5psTbTS2C2E6CSEuCMhnjUsJ+Eg37QGkEEW6PmeDl1U+/fvN7GwLMESMcd3yiLRSKVhGKM55eOx8ZDruE2U8TrGaLXvQ9x1fROEz80Io7bts67OXrb/4H6ydds22LFrFxw/cQI62juk6wIVCipy/Om6rnJZMCYtCwQP11euLLXiVMFz5bFQrguMiTBOZYD1W3/6dbj5xsUQi+LiWa1MERyUm8MD13UkgEh/uu/JFS1em1Eur6/OixaIqQDkez8ARlUqKQKIbedtQuFoIhHb3NTQ8NSVV8x6r6oxfmi4ukMw/tHa2pqKcj6xrLzyDsb5MhD+JAEQQzNNWoKBHFFoCCDPPP2sBOcVK1YU2HhlRhyOj/I0nRaj7uslUgCidlFjD9De3gmfbNgOLzz/B9iwYaOsSkeZKwsEvYqqStEPXVYltSZogchrB5laAVFKIWkYLU9MtyPge0TSyfvtvvAOGgbfVZ4q3zJt+tRPCGG7ykaZJ5qamuzhOpbn+56PlOM1gFwCI4kr03Xr1nHZE1yIGPd4BTP8Gsqtet/zRwkQdRazRgPAaCCk3hdQQSmLM0IjPgD3fUHQknB9G04cOwX797fC5i1bYNv27XDocKtK4ZQuKrQulPu6uIU+cgUOUnHgzoGawFhIqKIwcCqVBwVgDOBPvnk33HTTYigrS6rVqNQ7aLmolB/ltgoDsp6yUtC+YAGA4D0JPJcFq997H773tz+Qv6Myw3vFLCPPddKu6xydPOmy5y+/fOrrEy+fvNp1YxmAVnu41R0cPXo0ju6qKDNnReLR2znjNwOIOs/3TXxclJV6aiXHhx/+GTz7zLNy/FYsX94HQKSMC1xYpwNJcYDVWId8WApATp5sh7UfbYQ//OE12LRxC3ieAnUEEFT9aFtIW6OEayuMtRSjGMoCCZYLIUIBVvqgJYJWJ/50bMdJZ3rSBjdOxeKxfdVVVZt8T2y0TLaraXRTq5GMdwnRmPnud7+K/Ut0jOQS0EfncgsaQM5FWkOwL/JAfeUrX+HJZDJuCauccFJHOR1vGrzZNK0pruM1eZ5fwygrcz034fsiapgRdFKr9kFUuZtyuRwcOHAIPvnkE9i4cTMcOHgIurq7wXYwDmFKRY3FZI7jyCAppmXGYjFpbWAKZ3d3N0QiEbBMS/m+MXYqFRlTK1KMjRRcGD4Q6sHXv3Yn3HTjYqiqrpDKL9xCKwTdWPi7sniwx5FKAy4ASOCXR9B4b9X78L3vfV9aI5hKigCClBuOY/vpnm5n+vTLt41vHv/a/Pnzn6IuOZqqH9959dVN2P97wBQqQzCcn3nKtl27amg02hyNxK6PRKwbGOfzgJCk47oMs+A4xwQEpUVxjH72yCPw3HPPoV9RWiB33HFHsR+I8kz1sxWTnpQbNNg5sEaOHTsBa1avg9dffxO2bt0BnosAgiQDKHfsUiVUIF/VfaoFRGHsizpenlX2MMH5gh8BBmdgcCz1wYC8kFaobdvgoQkqRIYx2h6xIvuSyfiGsWPHvGtZxu7KhHWkF3o7v/Od72DGlgaRCz0xz+N6GkDOQ3jne+ihQ4eijuOkqOtWGpbVGI9Gx3IzMkn4YqwQ0AiMjiJAykDQGMfyYUK4EII5jiCcoyKmkM15sG/vfmRJhS1bt8Hhw0fg1KlTkE5npaLGT5hlpVb7KmiOGgItDaleUKlTbMMdZmKVKInQAyJ5l6QmkWvk/+PGhru/ugxuvHER1NXVSFeVzMzFOEkAJr6MexRXx30BRLlUMLCLoIEA8rfSAjEDV0oQsPU94XueKCtPdY4bO3bHrXcsXVVRllpdXlm+uzt7sjMajXbMnDkzeymniqKFuX//fsvw/TGmZV1hWZEVjBlzGKfjKWOG63kEAUQCfQFAODzy6KMSQFClLkcL5I47YPToJjAtVPbnDiCyzkQAtLUdg3fefh/efvtdwMQKCSDMkMAtnU9BNh4CSGjABIlYfSrfQwAJA/k4f/B/uABBixhjZSreBZBXBYkIELZh8F6D8aMGZXtra2o2l1dVfFKWsj7hrndKpESvJms8X81y4Y7XAHLhZB2u5NDq53v37o2apllDiDeaCjYxYlnjDcscRwmd4PtQKwSUAyUxAtQggjCZWivjCwRs24O8nYd0uhcOtx6DLVu2SZcVWh2Y44/Mq57vg2lYwJkhAURm1wDGL9BSwKA3rg6RB09lRqFFgkrMk/8r2dQSUxWsKUNEFnAI4sKX/9OtsOTGhdDUVK8q1bFRt3RbIdbJ1N0AcFS3PAQXGQMpuLBULAZXv+9JFxYG0VE5oi8ezRMfOEXqcQRBx2torO9YsmTxgYmXTfywoaF2q+Pa+10g2wzDO872Mrv51mbnUgQSjH0cPXq0AgCmW4xdYzDzDkLgMkJIJTM4wbHCDypxufrH9AbG4dFHH4OW51rkYKAL647bb5cAYlmYGn1uAKJShGXqNBxuPQpvvPkOrHp3NezetRe8AMSJjD0hqGM9kJApW2qBoUhRit6wYIEh54L6HRcHmPYr3XACLV2cBzi2Kh0cLREJMLJ4xfeIL3JMkG7LMvYZJt9CGV1fU12xqW5U3UEj5Z7asuXyfEuLpka5wOrpnC+nAeScRTbwA4KUXLOtrS2J1eCMsWbT5NMMw5hjcGMc5xyBIwVAIpjPhH5ktUr3wXHRA4D6m0hX1OEjR2HXzl2wfv3HsH//AenX9gqGg1LWnuMDpvJL7iOZpokZVUEcIwAkGbiVurro9ii2RlXr4SAbDICGmTcIJi4sv3Mp3LDkWhg3vikAEJCgpDKvgmvJ3GAFILgqLcZAUI8EWVhogfQBECqVGBUCLNOAeDwmraryijJ/9uyZ3qLrFx2bMHHsLkLJx65jvyZsZyc40A1J6G5ubr7k0kT37dsXMU1zrMnYIoMZN5oGvwaA1AohIlhoKW06adlRCSQSQCiHRx97DFpaWgoWyO233w5jRo+WABKsJc48GUvr9lRhT4ACOC8AWg8dgVdffR1Wr/4Q9u7Zr6xAjpafcmFh2rZccEj3ZZFVq28LXQkbhbAF3rfjudItiuOPY+04WMWOxYuGzBhDlyQCTDadBh/nCWBKcU9G+O7JSDSyv6Gh4Q8NjfUfVpaV7ehyjFP33ffX591rZuBvqz7ybCSgAeRspDQI+wSxjliCJ2qYxcbE49EZgojpgogpmGFFgFQAkChaJ4RQRiknMuCNej1Iq83lbWjv6IStW7bB1m3bYfeevXDqVDtkMlnpZ1YYEGZZKYuDCgZMBsLVUEu3VaDQg8rwIM2zCBQhgJRWHsszI4DI5ahqtX3r7TfAdddfBRMmjAHTwsQxBSBojaCikKAkb6pogaA+wxWpysJS1c8yjVfGQNACQbUiebKkCx796djDorenR6rZVFlSfP0bf5SfN29uV3VtxVHbyW9wHXdj3sludV3YDZA/0dramrn++usvCX86Wh+HDx8uS6fTl1eVlS01DGspY3QKACRklEEy42LarFrtI3AimGBm3KOPPvopABnd1ARWBBMN0CINJmZgGcq/5DCXFH4HMRDJliWtQIBDBw/Dyy+/Bu+//xHs23sgABBFXYNgIgFEjpNK7VYmRjju4UWK4KGuK6PnhbmFCwickzj20uLESAlm+Hm+JGvkMvVXoMXr+a6X8323y3GcrZGotfqKK6a/Dh7bUdFknlq5cqWmix8E/TNUp9AAMlSSDd87IWhra6vFMpk4jcXqCbBJlLPp3ODTCSMTKaNNlLEEEcT0fSFUbEWhAAAgAElEQVSDqVjIha4n9RJ6kM3YEiQOH26DPXv2wY4dO6XVcfT4cfAcVcCnXAwhpZ56kWU1uSTHC7JwZAaWrBYMFE2JI11aN2GKZol7JCgcUyCAPouA0gJ8uPHmhbB48QKYMrVZuVUIKh+vUOsh+1WUAFaY/aUKFxV4KBcaurDWwN9974fyd7kSdz1ZYKh6XqjVLrrHPN+Bm25aAldfvcCdOWt6jjN2hDDYDURsJj7Z4rveXo/mWyO5SOfh9OHM9OnTL2rzo+PHjyds224ADxZEItZSw+CLKaF1AkAirnRLhilVqOBR3rKYj8Cjjz0Kv2j5hRw9DKDfdttt0NTUBNFoRKZSqzhIMGaBoaHUeziSYZC7OM44Bphs8fvfvQgfffQxHDrYqsaAIlmmch0iqaJcfgQV6Wrl8RkAIucEAqGyMvFodF1hFh4iEYKhqlnHAlOMjRgSRGTSMs4PjLC7jpPJpttMw/hg8pRJvzdN9l7duPJWDSBDrKDO8/QaQM5TgJ91ONZ0tK5ZY0FVVaVLSFMkHr88allzKePzHNdtZJxWGJYZVa8rk4o+k80rShDDgIhlQFdXBtqOnIJ9+w7A2o/WwyefbJIrO/ygn1kVAZZUeAc1G8olpV7sknzM83ja0nYPKpC+6LoFEkBmz54JVhDYVRYOxjrQLaJcGaELTNFlqECuuid8ZgQJJgHk+3/3QxlIRssJn03FZVzo7e2BVCoFnDPMyoJEIgZXzJ4Fy5ffAXV1dU4iGe2mjBwVnrdLeO4m28ltAA92d+e621pbWzvefvtt/2IVrh09erSW+hSLPr9kGHwRY2ym5wm0PhiODcooZAaRAecgTwG/QwvkF7/4hRxfBI8vfelL0NjYAIlkDAyTS+UcVorLUFXwNhd/lzZokexEuqUA9u7dD88+82v4ZMMmOHr0mOLWEorGJLyXwtwJzZrAAim1Rs4l6zb0roYKB++DkaAWCecwgLDtfLth8PUN9fUvUY//vvnK2r0Xa9zO40X5Qh2qAWSIhnvz5s0mpuYKIepMSicbhjXTMPlMzoxmQkmT7/txQcAAIhgW76EiVa6dYvFed3cP7Nq1DzZv2ga7du2F48dOyHRbx8EiPeSvUspZVXfj8aECwCwYFbAuxjPOd6hLsysRTDy49tp5sGjxApg794qCBXJWAIKrWbmu/mwAwZWrpNTAIsSQdRHJGRmF2tpqmDJlMtx22y1i4sTxDhCRd/K5dsbJ0VQydiibyW7Jpnu3dHW1b42WlR3t7OzsuZDWCMa7du/ebUaj0bHEJ1caJrvTtKw5nPFxaGkqLyKu8tFNpDjIMDJeBFsCjz32mAQQ3O/WW2+FW265BRoQQBIIICgbBeSf3gpqutAPRNpwwRDu2b0Pnn76l7Dxk81w7NhxGf+Q4CF5s8J7UOnhxe10P1npfDj3l6gPgGCcRAFIl2HwjXUNDa8wh/yi+cpRuzSAnLtsL+QR56tVLuS9DotrhSmbJJutAMOot6LRGaZhzOLcnEEZnUAIqSaExAml1PM9gpkrrvT3M7kSRBcOujCQchutjnXrNkgakoMHDgeZLZgpg/5k5VNW7meVoaXqLVQsI1S4RQAZTPEhgLhw1VVXwsJFC+Cqq+aeEUDCOIgqQESFFGaAnR2AKLoOJq0xrHNRKcIIsCBTWZPJBNx11wqYM2c21NWNwkyfvMEhG42ZPXbe3mfn7e05O7uJAt0kmNjved7xNWvWXJACREy37uo6mOrqgmkm59dww1hmmdYUzjmyB5xmlQV/y/FTv+N4ng4gaIEUAYQDwV5PJYHs4ggXgyNhQ6kCgAiAXbv2wBNPPAdbNm8DZGKW9ScFq7AUxIq1PYM5e9ScVUWIMrFCCAz8iXw+12Oaxuba2lGvC+I/PXVW0w4NIIMt+cE9nwaQQZRnWFE+tnpsddrpHAeMXR6Pxa6PWNZ0xo0xnu+nMKgqU1ml6wLBw5XZU2hBGBy7/hky7tF+qlOCx+rV78O6tR9DV2eP/A55rAr0FAF4lFoaRbptFbgeSgCZO3cmXLtwPixceDVEIioGokBNNSQqFBBK7RWuaFXW19m4sNBvzg0uCxyxAFK57vJgGFix7cvU0KsW4PWvhcWLkZMLrRMUimyGmAbhHRO+t8/13Hdd212bsTOb4/H4qXfeeSc31BQaaIHGYrH6aNScTylbYhnW9YZhNDHGEyq3QCUzlJaTywrwwEwoBRC0LNECWbp0KdTX1ysLxMLMpjCQfbo1cGYAkaEMH2DH9t3w2GNPwPZtu6C9vaMAIJLqBNAKVk7VvhbIIL4ogf2JCwEEEKRHYQggdq7X4Hxr3aiaN1zhPzFt9tjtGkAGV+6DfTYNIIMkUYx3nNxxMp6GdDUxSXPEMmdzzhZw05hCCK0jhCQ9z5PVdiGAyHo+WeGtMqYU+y2X3eEwu+qDD9bKTJktm7fKoLOiVZfl5wWr4/TbL6TcBl8MJYDMmjUVrrl2Hty45DqwzgAg6haUlSRVUqHnRBiXKXVhrS7GQLDzIdauFGRCJTigKwstkTADCU+HzMAzZkyD2267FaZMmQjxRAwymQwG4D3LMPJGxEjns9ld2WxmSzrT8zFhbB0h5OC4ceO6WlpahsQawYVEW1tbNJ/PT4pGretNw7iJc3M2o6yKSNZdleKswD6QSwAeIRScDiDovkIAaWhokGnNpsVBxrhL2HI/zwLB7zGuvXXrTnj44UcAXVlIrIgWiML90EoMz/QprpRBelvC1ODAUlaphyKfy6SZwbfVVde84VHxuAaQQRP3kJ1IA8h5ija0OkZFo0mRTDYQn1xmGvwK0zSuoIzNAErRZRUVvo9V5CpjCoGCqeZBUqfKqnCVfYMA4ro+dHZ0wwcffARrVn8AmzdtlRXarou59VjdjYHnvtbFhQGOUFjKhTV16kS4+pq5cOutN0MkEhAqSue+ggzpugpKEFTqcBioPROArIHvf//vpRWG8sE4j+RmEiALHNGNhUF0BA+0QjB7B2sLsJlVfX0dXHnlFbBo0dUwZuxoyTRsWSpWgqaI7didnusd9j13ty/EOhD+FlfQXbbde9yyrB50aw2mRSLefJO3NjenXNedmYxHb2aML2WMX0YITRBCmIp1qe6A+ME0XpViGxBWBi7J0IWFzxwCiLJA4gMGECRO3Lx5G/zkJw/IbKx0b6YEQHBuhqm7n1nqfp5vjcoUk1XrKoAOnFKRy2bTzKDbRlXVvOUS77EZc8Zv0xbIeYt6SE+gAeT8xIuU61hVHiOuOy5ixaZRzuaaljWfMYYputXoC0dyUumsQEUhuasCV4Wsp5AeYWVdyI5xhrRGkDkXLRCsFv74408AhFI6oWshdC+ELiupskvqO0LL43RgOb/H7QsgEyeOhquumgN33nkHREJGXum/l6qhQOEePm8RQPBmcfmMihPBkMN7qxBAvg8GjxQAhDJDyiWbR8orkOmr5RVl0N3Zhb265f8iEQO4gZX0HG5ccgPMmzcPpk6dDMmkJfuRdHdnJJBwxvPcYD35fK7VtZ0Nruuu8gC2GQYcOnnyZPvMmTPxIoNSO4KFg4brVvsWnxuNRm/hjN1MidEIAJaqxMdqewUYWICnUmYVbX5h7V8SAxlMALFtIYPn//7v98ORI0chl7Vl5lu4gFF9QcK076FUDwFVDc6XEEDy2TRjbHttddVbHviPagAZnLd1KM8ylDNkKO/7Ujg32bx5sxEHqGTRaBPh/MqIZc0xDWs2UDKWEFIGACaSfkghF6hI1K1L6oeA4hwLreRSXXaDQ1cNQHdXjwSQdxFA1n8SNAMKSOpKaFhLASQUyukxkcEXlrJAxoypg/kLZsNXv/plqdzVc6lAt4pR2H2C+/0DCAsA5AdgcGyJixaIovaQlfeSdsWR4IupvSggV8ZE8lBekZJghbQuY0Y3SXfW/PnzYNKkZqioKFNFerIamvicM9dx3Jydyx3P5nJ7IxFrEyVkY7Y3vdlj3rGurq6uadOmZc6HoBFdmR0dHcl8Pt9EqVjIuXkzZ2whAVqJrYdDAAnnACZQFFNmzy4Ggm46TCI41xiI4qTy4OP1G+HHP/5XOHmiXVp6CCDF6vMQQIJ068GfPMGSSVkhRQuEiGw2k+YG315bXa0BZIjkPtin1QAyAImGPTu4bVc5hjHR4ny6YVnzTW5OY4xOxCpjAZiiq4CjNA4hmY7kQjOozBXIwqqI7BQVOgfX8WTPBgQQDKJv3LAp6N6nmjGFtRSl1kVp+qfCq3AVeX7plmcWjwKQ+voqmD//Cvjjb34NolEsolduKwQQVOqo4DGLSqUXl7qw8KyqiLBQByItEOXCwoI2VGySF4uirx/deo6sAcFAejwWk+fM53MQjVoSrPBanBEYVVsLkydfBlfOuRImT54EDY31qguidKUp2Xuem8vn8t2GyQ9SSrf7jr2ZAt3ued5+7vMjaZLOtLa22nPmzHHPlh0WXZlvvfUWmzp1quX7frVJ6URumkupBA+YCUBiqmcsElqqnubohnO90mSH4pidnoWFMZ6lS78EDQ3FIDoyA5w5C+vMaby4MMnlHNlE6r777pNuUuS+CgFE9QRT7tFCvc4A3o+zOSS4QgFAMIiey2XSnPNtNdU1b/nahXU2Yrzo+2gAOcchCNN0hRBlHGAy5XwOofTqZCI5nVKKva0x00qtshA8WJBei5XUhcCpStMMKbBVm9eQr4pBPm/DqZMqiI49q7ds2S5fbKwQDgsEw5z+c7z9QdpdAUhNTRnMm3cFfOu/fLMPgGCsAp8NA97oXgqftY8FEnSTUAordGGFAEIl9xcBBA8TDNOSAITB8a6uDqisrJR0Hp7nyGsgaR9aQL093bKVLmaEzZkzB+bPnw/z5s+FVCoRFOwpsA5WvoJSyBMQ7cQXrQRgrQCxIZfPbWGCtUEeOk/YJzLNrc0eXF8otugPjVVRC4DZ2tpaHsVsK8O43IpEloGAKwAA634wBqY4AyThoIp/qL4nYRq2spb6S+O95RYEECwkjEuXXbHdbP+3FabxqpgLSJfV2rXr4R/+4Z+gtyctZS8LNl1M0EB77yICSD7bG7qwfCJ0DGSQ3tahPI0GkHOQLiqA1jWtEafcqaWmPzESiVyDxWHMMKZhX3LGWJxSykNCvCDFJuCPCtaKJeCCq2hc7GGbWdlSnGC2UUTyIXV2dsl+1WvWfCgtENsJKEjkyr04bGdK1S11aw1ZFhb4UFWVgLnzZsGf/dm3pAIPmw4h1TwCCFoIyP6rLBAsbCxWO0sLRKjMs/4ARPhMWiCMYywEiwkxsB7UvWA9CMUVteLbk1Qqsu0euoR8SKXKJHMtWiHTZ0yDsWPHQE1NtWqvi823bAdTfn1GiUNAZDkzDgOBA57r7RECtjieu9ez84eJRXpt28jlj7c7MTPmOinH8zxPNDU1Kc0PQDs7Ow3XdWOEkBQTYlQ0FpvGDWOO5/kLPN9rEr5IeZ4XtijG4pYiQSXWige959WqvxhIL60D6VOJLtN4Fb/UmS0QuXxRrrESGhssuchm87D2o3Xwox/9I2TSCL4cDMOSCRqXCIBsG4UuLOI/rmMg56CcLtKuGkDOUvDPPfccu/rqq81sR7Y+mjInM8rnRKPWfG4YkynljZ7vRWSGDaOKzyig5VY02kHl1GnXKgIIUpKg8lPEgvizpycNa9Z8IDv1IeWE6+I5w9z8SwNAMFA9d+4s+J/f/h9SgaOCx7RStAhC7irZG0Tm+7uFVGWFoQpMcFWMbit01X3/+z9UldOSNTggW0SAoYoSRdGjoCWm+L/wOujWQlnj//Ga6KpSxYZolURlHKS5eSJMbJ4IEyaMh+rqakgmErJxFgFP9vamhAhKaMYH0SV87wQlbC/l9ABQ/wgVtMtzvV7HcdIGM7oYZRnbBxsMW7XzIsSgPo0LEFUCRC2ntIFxdhklbLInvDGe7yV93zcwxhBmWSnvf6DeJYAq16RiRi7u9/jjj8Mvf/lLWWinuLBulRZILB6Rlp0EkCDj7czT+NMA0tXVAx9+sBZ+/OMfQzaTl9l96MKybWQ2wIJWFWfDhYfixBqa7XQXFq4x8vlcr8HYtpqamjc98H6uAWRoZD+YZ9UAchbSlJZHa2tECFFh2/bMuGUtMAxzoWlZl3HKagQlsbA50+ld4j5NgV16wXAFqawKVJ7SD00YZNJZePvt9+C9Vath48Yt0rVQ9EsPXX7+WYgjWPX6YBgEsJjwf/2/fy3rNFSgWz0TWgfKNaeyjfC7sH5FWkUC2XoV8ysq8/ff/xB+8IN7wUVLC1flDKujUdFiQF5ldfXdQm6uopKTcRBOIRaLSgDBQHs+n5cpxpj+OmnSZTB9+nSYMGEC1NeNAsQcRpFmXKVSy6a/wvcMbvUYBu1mFu0ED7o9x+uxHbubAj1CKGkXhPQCBZcSH6Ey4gtSwTirowCNAASzraqAQMoTXsQXgkoiwYA5IMx2Us8SkBAGcTK0BmRmFvZl8Tx48skn4de//jV4jgMrViyXIIIAgjU3FOlspRb+HCVfMgFR3kePnoD313wADzzwEORytiRRxEVLPu/IscAkhhBA0K01VFsIINLdi5lYMt0632twhjGQN4WuAxkq0Q/qeTWAfL44yb59+6x0Ol0bt6wJsVjiOss05xsGn+54XhUQgnmnDBWoTMfFVXiwfTZ44E7DG0AI8eCKK6bBX/8/fyWL2xAsFMmfD75sYYtWQzGJQJH2ocvODla6XFoO+ZwHq1a9D//4j/8UuLWU6woVmFS8UlOeabUdKk/1Ey0SBHIHgUzgahpTZtVqGv38eI+NjY3Q1NgIY8aMhmnTpkBdbS3EY1FZNyKZViQ/IcViGxcxCFN7hS9sX4ic77m9BCALhDgEs7rwgpLPDCKEEuQ9SxIgEQHCRGsUT4SLj2LNBz4PUpoXqUxCIAkXB6G8sPL+iSeegN/85jcyeIHxj1tvvQUmNo8Hy8JMtTP1RP+MyRz0BTt44IjsA/LYY49Lq0P1vEf2YwXclqWq/pXFN4RUJmo5pFx5GkA+XwtdontoAPmsd27lSgpf+QrfbVm1UcO4jADMiSUSCzk3pjHGGh3XNX0fHfWoOJGGvNiY6fPBY7gDCL78DsyYMQX+77/6NpSXl4FpGjK4i+AhW2BLl1bAVo4hcdn2FlNJnWDly2Wzq2zOlWm8//IvPw4qopXVIcEjUHyFYeqz4g6SFYJoBFKcoIJGqwOVkqz/4LiqR8WtCBmTyaS819qaKpg6ZQpgf42a6mqoqa2EZCohaVMYwYZYTAISVntLlnUkHfewRy/WioBPCMX8bGQVQJsLNS0+XMA0ENxtQEX/KQDBcFZQNFiaDIEuI0WMidlpAh57/HH41S9/JW3TpUtvhi996WaYNLm50HslbGt7to4mDA/t3LlXgnVLyy8ClxVmvKkAOlKwx2JxyGZzkqxTpZcPzaYtkKGR64U+qwaQzwKQzZvNw4wliRGdTAwyn1vW4qgVmUEpa8B2s6VU5aqyPAiCnrVUh7MFghlELlx++ST4i7/4H1BTWyUbP6ELSYJHQOmO9kMYGMaOdPjEuNpF+gzMPEOlhkkD73/wIfz4X/5NJhRgaiuCh+xHgTI9ozyL4BF+LWMvwR+lKc6yOyNyjgVxFGkpcQ5VFRVIBw9NTY0wfvx4WdFeVV0JsWhcxk8iURMiESS5RIuo703IvwrXKjLdqiC/mlRydNUCu5B1pShM1N8qEyvYV/bLUEiIwGeZHB555FF49tkWCShogdxyy1Jobh4PBtbChBX+ZznX5DV9gI0bt8K7774Hzz//gsr+IgyyWVuOCQJGIpGSAKxa0moL5EIr5OF2vbOcfsPtsc7/frGCfOPGjVURwcdV1JQv4KZ5lWGYc5GeHYh0V8iAuep4FFYUYwnDucQnhjeAYFxi6tRJcM89fyb7oqOLCJWibCQECBJBQyiB9Q6Bay+opsfALSJDLocdDJmkbbn3h/8M2WxWKljTRGoUBR7Y5LWYedZ3vS2lHfwrn89KRY9WBG64ikZ3GbqFkApFBfqxX7ctlaRlmhCLROR9p1JJaZ3gp6qqWrL7IvNtY0M9VFZVSOZfBUqqbgNpVGRtSTDcIWiUzrzTLYOQ+0recgAixd+VglfcWOhyI/DTnz4ETz7xjPz77rvvhjvvWg719dWSYLJw3Nm+waoXGHz88RZ45+334MUX/xBQ/jNJ3om1RwhU0Wg8yHhT7QCGatMWyFBJ9sKed+hmyIV9jkG9mqz12LChjCQSExgzZkej0UWGacwyOJ/oAURlTr+kJikuNyUlBVJUF/qMns0tDW8AwRX/Zc0T4Ktf/Qo0BgAie2G7mBmFQfawpiDISguz0wRmUynKFnSfYKxi/foNcP/9D0j3Fqa1RmMxsNEXH2R29emWdJqWDiIksi4E5Y9uK5VFhNxhxf8hiEgGAM8Bx3YUEEiGANWvGwEPYyXJZAoqKitk2m9VVZUEl1g8JjmoIpYpXXVobWERIwbo8W/ZBz6o+ZHZxCUFo9JYCf1N4b3LBIHAcpG/BH0EC+aWB08//Sz85je/k+6uL3/5y3D7HbdBeXlSgpYvLTxlcRX7D54+50pMocC9um3bLvjgg3Xw5htvyXojmTxQ6AGCjclUIF/2sT/N6jqbGX22+5wRQPK5tGHwrVVVVW8STjSZ4tkK8yLupwHkNOGH5Ijl5eVj40bkSsM0rqOMXs05H08ZKy+EbYM03cIqM3jZ+lu1nTlZJuwoNxyzsISMd4xuaoRFi66V6bGoTJF/CilMMA6CbUsVhQu6ZRQ1hnInqQZaqKwQSDAbaPu2nfDiiy/JADP+HwPF2VxWnk9mGpW22+vnhUGACIEj3CUMSpfWV4RxBhnZkGmzKutJxklk8F11eFQ1LJhei/EUBg0NdZAqS8mge1l5GZSVpeQnHo/L4DMmUpQyAJReU91HaQ2Poq5RVo1Sp1JpB7UgCHzvvPMOvP/++9KSuuGGG+Daa6+V1hWGYvCDbW0/MxMrsPZwJwQFdEthW+SdO3fB+nUboLc3I/9vGqofurLafFVKg/A+dB6s4In7BtHz+SxSmWyrqax6kxj0sed+87NtZ8sEcBF16Bf60hpAThv+1atXR2OxWGVZWdmMZDS60DTNmwSQCQBQgRVvBYUU8D4Fi8fP7b0xEgEEASIWi0FNTWVIERJYAVgrp4oklTsrrNNQ7qZQmSGlB672071Z6O5Oy26LSKaICrOrqxOisaisd/jcVNVgDBUhIbqoMGVYWYOqZSymEbvyE7qzEGycvF3SeCuMS6DDTCnysGhRjrlMS1ZWSmipIIBi8gT+XwGHYgoorSYPLdIieIRgUYybqNuXhP6FZmAIaFh5n06npbsNAbqioiKoL8IsN9U6WNWCBJbs6W9zHwDBlGkFVnbeho6OLsjn0MITwJlK5ZVZhAggocPw81KEz0N1nskC0QByHgK9SIdqACkR/K5du9DxXsMYmxAzIwtN07jGMI25BEi5L4QlXywM6qr3PXzvQxe8UgP9+I1HFoDgk2IQHelGQCr5cBWP7iFUrIrCBPmq8uD7rqKvLymeUzUITFaMYxAXXVmotE0zIsEok0nLtq0IRGdu26rE3zfOUFTiUiH306VRWheMgWu7BdqQEACURRI2ewriHcgYgG4jmaIduh1V/KM43KV3Evb5CCYJAlBpgVDQe1zef0mGACOq5wteR9XQqLziXA6baClrTVbjy1pL5aKTSQpn7AkSTFJ5/uJHUZuE1qCygpSslPWEjyhBTxpExZT0wdZPnwkgFdVvECCPP/eitkAGW+6DfT4NIIoZl7S0tNDZzbMrkxXRidQkc5BFlXE2i1I6mgaaSBWEqRVaId4R+KFL28ueaZBKAaTokRmuLiz1hLZMl/UllXs8HpWBalQ6WAuiFB6DXD4rC/rCTVoFBod8zpZ1B7FoQq6M0Z2C/F8YXI/F41BeVg6uh21slQXT7xakyiplrKjk0QWmqrqLHRLDvvFBzoNyHQWuGmVhKBdS6NJSbXgRQLCoUbnh1H2o1X/Y+z0ENxlPCVJwQ8JLtL4KvGiFBwhYboPsrOJKBMvasR5D9bnHWExPT49s+IR8X6lUSsZipAVlIr0LVdxq8iH6k08IHIomB+Vy6lQH9HT3yhoPtAAxC0tVyCswQ4CRtTOyABRlPzTbpwAEhMjnsmnO+Laaqso3CDANIEMj+kE9qwYQAHjzzTd5fX19VNhiUlllcl48Gr2BAJkJhDRxzuOlJWwy9TKIf0gcKQmkf9bIjEQAwRzUispymDFjOlxxxSwYPaZBVnVj4FvRjiAFiSPjIWEQWfbCpooYEpUVggwWqW/YsAl+/vgTEpkvu+wyuPW2W6GmpgJicTQK+9/6WIMBY4xa7YfuoKJyldZjUHghwUbGJAI/vHQgfdqqCJmTQ3sH4yE45mFXRLlYL7xFYU9ztXdYh1f4uj89H6b6+jICImMuCK7PP/8SvPrqGxJAliy5Ea6/frGkr5fJCZJHDRcgZ6cPwl4yr7/2DqxZ8xEcPnxEFnMWXFdB6rRqahY0O7uALiyUnJ3P93LGtlVXVrxJNYCc3cBe5L3Ocvpd5LscwssjNfvevXuTxHHqCOdXxxKJa+Kx2NW+5zciOR6lxa4LoRKRq7Vw1Se1TtFBcSYd0f97OJwtEMU7hUV4s6+cBTfddANMmTpJruAlgICQQWiZhBv66ktcWKHrBLW271HJ+fWjH/2DrIuYMWMGfPOb34CmMfVQlkp8vgurRIGXTujSVNnCFJLgHyj4Usp7yTOmwCDMbgqzqQo/g17vmBAgXUyMSioU6VI6re5DhiYUDdjnb4FXLCwqDI95+GePwTPPtMjg95fv+jIsX7EM6utrgmB9H89UcI1PVV0W4hnyEj7Ak0/+Av7w0uvQ1nZMGi4I5rLzY9AdMXxWBaZndfef/3xn2KOPBaLIakReAgjdVlVZ/oYv/J//5sUndBB9QNK9cAcN3Qy5cF+t0b8AACAASURBVM9wXlfC7nGEkHrPtqfFovGlZsRaYFnWFCFEDLsNylXrkElpuAKI0ni4Cq+sKJP9N1asuA1mzJwmU0Ol6ycIOoftbTGbSv2OK32VkRS28kUFhq177733R5JEccb06fCNP/4ajBnTAKkyBJCh88UHUFIyh/p3l8kaDarSt1UcBavGVa2LSq4onkbVc5zD1AytEDwkOPahh34GTz31rFTud955JyxbdgeMHl0v04bDrTQ7WLqzCqXtoYpW9xUWEj744OPw0ouvQyatigXx/+jaKs0Y+zx37Dk8Vb+74t0hPhWuJQEk18sY2VZZXvYGZfTxXz3/+HadhTUY0h66c5zLFB+6u7hIZ5b1Hlu2jDISicsNbl3LDH4942wq57zW932p6bCj3dBtwxxACMi6hMsmTYC77loOs2bNgLytAIRSEWRiofbCQkLMgEJJBgSCgJTmirtKAsiaD+DeH/6jVJboEvvGN74OY8bUQ6osDkCGjtRvIGOr3FcKPBSIqCysTydQFAPuxesU4xKnXzusWldSAnjooYdLAGQFLFu2DEaPbugHQNCyUlT2xQ0r/xVgy5CPB/DAA4/BSy++JgFEkSUixUwYB8GxUEeHLq+ByOdsjukXQCjdWlWWeoMY9OcaQM5Gkhd3ny8sgGDco6amJpKMRCab0ehVlmXdRBmbyQirJ5REQ8pwDSBnmqBKMaKbKpWKw4SJY+ErX7kLZs++AmwnL5WQdKNTlcUUUrsXV82o0kIAUZ0KFYCgCysEkG+UAMhQWyDn9hKGYIHAobKlFIh8uoi0P+A786KkfwDxSyyQxn4ApDSgXqwtEdggKgAQzKj+6U8fgReffxUyGcyOU8F1FatSwfsiFcvQt7Q9owVC6dbK8rLXKSdPaAA5t3l5Mfb+QgIIWh7Hjh2LdXR01MQjkQXRWOw6y4rcDAD1lNJ4WIwm6wG0BXKGeRk67T1IJGIwekwjfO1rd8O8eXMkgEiSWrnQDukwsPq7mNEjFfAwBJDSIkFpJQRsv6iAQyDpK6xLCEB8LBIE+I//eBheeP4V2QsE3YmqmBOZj7EnjS+BP8wikxXpQ7T1Z4FQtEBSZa9TQZ741avahTVE4h+0035RAcTYvXv3KN+2J5eXV95iGMY1zODTASCGHQVRGUgGV+nIHjRZn1ERqxz+4VmJjnUg0ZgJ9fW18M1v/jFcddV8cFwEENUt0BeqcE+5RNQKN1S8wxlASmMEYbGipDIJXFnFgb50AATdV+hd/I/7H4QXX3gZslmkeAnZABSAyKZfQfacWkRdBAAhdEtVefnr1IcnNYAMpe4ZnHMPqXocnFsc/LMcOHCggvr+JKD0qogVvdkwjRmU0gakZqeUEsweUquv/lmGBueuhncMBNl4LcuAqupy+Na3/hSuvfZqcD1b+tQRQPB3tZpV9RXDHUBUb/ditXlY+4ELjtAK6RsLuXQABDtaZjMe/PQnD8FLL70ie7Bg8WB438UeIKrrI7q2LoIF0kMJ3VpRnnrdBOOJX7z8yA4dRB8cTTNUZ/lCAQi6rt566y02urZ2XDSWnGfErKWMsvmMsbHYzzxsQ6v4m5SfupQWfPAHYfgDCNYkJFMx+K//9c9g8eKF4PlOkGYqpDWiVuUox+EPIKE1VaxUL7qxQhDpG1C/dADEsT3o7rbhwQcehldefh0cBxMdlOsNPwpAlAWimnCpQsyh2vpxYfUwQrZUpFKvCyqe/N3LT2kAGaoBGKTzfqEAZPPmzWYymYz7vj8roeIet9v5/ARCaUUkEpGIgTUMjosU44qYTwPImWZaYJ0JTxYOYt+M//7f/xtcf8N14PtIZYKyE2A7uZIMpSIj70iIgZTOizCAHirjIoj0p4EvfBA9l3Pg1Mle+NnDj8Ebb7wla29UCrIK/isXFlolKgai5v7QqYe+dSCKOSWXy/VQQrZUlqdeAyKe0gAySFp+CE8zdDNkCG96oKdeu3ZtWTQabSpPJq+LRuOLTctclMvlKimlEaSOwBcHXyLbxVW0BpD+5RwG0X0gFPt+EPjzP/9zWHLj9QUAQUWENCYqHhLWIigQGa4AckYoDZ8nsFrDWIgiWOxPghceQDDr6nDrSfj540/CO++sllXoqke9uheVhaXSeEM33IUHkGwAIMnXgBANIANVdBfwuC8MgGDF+caNGxtMal5RWVF2mxm1rjZMc7LruiYWTYcpmchzhBZI2FNCWyD9WyAkqDsQ4MG3v/0XcNNNN4Ln2zIugoool89IUA5BpA+9+TDMwiqAXwkyhDGRMB4SxhRUVtalAyA9PRnYt/eIrCtZs/pDyXockiqGz4B3W3rPFw1AUqlXgcHT2gK5gEgwwEt9YQAEK86FEJM5pTfGo7GlnPOZlPNRnHPi+z7BznUFFtIgRbM/Zt0ByvoMhw3vGAhFLibAXho2fPvb34abb0YAcRSAoAWSS5dUbAftfoexBRIuJkqzrVS/dRXrwPmCAKI+qpnWma2QC2+BdHelYefOA/DsMy2yoZRlYvdIVTAYxnRUWnI4TqfTzQ/erJeyUvBVSjYpcrksxkA2lyfLXqUmffq3L/18pw6iD67cB/tsXwgAEStX0h1f+1pdMhaba5rmHZwbV1FKsUFUAleKqBgcZPQLekCEb70GkP6mW7EOBGMdyBb2p3/6J7BkyQ2QSESB8aB40A+6/hU4lYa3C6s/C6S/eAgyEisW39O3vgBSPL5YvNe3Ev38Cwk7Orph86Zd8Otf/042k2I0aBkctNYN432Ybh0SXw5lDnsIIIqJQHaGFNlspocA2VyZSr5KTa4BZLC1/RCcb8QDCLqudr/0kgFjL7s8WRa/LhKJrCAEplBKqzENRb44QcJuqSIYevDA0RzeFogvW8iCrAVBrqbrrlsoW9uqjCsvAJLgOUdAFta5vH8IHNhVEd13pZuaV8X/lbIDl2Y+9QcgY8Y0yvhcuBW5sD67Ev3UyQ5Yu3YzvPTiK/DJJ5sBBBJdFmlVVIqyD7aNdTyqur70Ps/l2c9m3z4Aopp/iUwm08MIbCpLpV7lJn9GWyBnI8mLu8+IBxBsEpUASOWpMT8ajdwYMc1lQEmdrDgPloenA8iFAY8RACDYKIoImYW1YsUyWLx4EYwZ26gBJHBnYWOtMEMrnFOlAPLp+NrnWyADBZATJ9rhg/c3wMt/eBU2bdpWABAErTB+0xdA0DIfOuWkAWToZHshzzyiAQTrPvbu3Zvyc7mmZFnZzdwwbjBM81pKKHbmMQtV0qUWSEjnHY7CEL5Ew90CwUJC5LvCmMcdd9wmAWT8hLGKwh18YEFPbaUoh38dyLm8mCqeECYQnE64qAoS+25hxb7672BbIMeOnYR33/kQXn/tLdi6dQeA5MhSWVhFAMHWv3ZQB4JEl+fyxOe2b38AQghsqixLvsJ849nfvqFjIOcm1Qu/90gHEL5z585RxPYur6iuuIsbxkJmGJMAwJA96EKajdMARPb3kNVvBVrSIRqZ4e3Cki1tqQ+myeCWW74kAWTS5Imq0ZHwATuyKkUZ1o0MbyqTc50EYU1FWGRYrFLvCyBFupdi4HqwAeTIkWPw+mur4J23V8HOnXulBaLAowhuOFbYAEwlCQx9JTo6j2UMpMSFRUFsLEuVvSLAe+6lN57TQfRznXQXeP8RDSCrVq1K1ldVjSOEz6+oqljBTXOOAFEv4aE0FfM00hKsn9IA8lkzsVhISIiqA7nppptkJfr0GVMLAILWidoUoBT99sOTTPHc300kJ1Rst325sooA0mceFtrcDr4F0nroCLzwwuvw/poPYd++g0jiHhQKqt4mcpQkTYtbKCS88BZIuhtAYAzkFUbJsy+89swunYV17rPuQh4xogFk+/btDREemWVyelMsEV/MDeMyIKTsdAFjMmqpQ0EDyOdNwZJCQmTcpUK2W120eCFceeUsmXkks3kCAAldWF8sAFGra5RFCCAhRUhpdtOFApADB1rhV798Edav3wCth9oCAFHOspDjSyU/hAzKxQD7582GgXx/ehYWo0Sk0+luItACSbxCGXtOA8hAJHthjxmRAIKxD7SKD+7ePcUwowsN01hhGHwa47yOUGqWiriQBVMiCQ0gnzcJw34gYQMjD65deA0sWrQQrrp6ngIQwHTQMM+/b2OlkVSJ3r+kEEBUSmxpcaFa7RezsC4UgOzbewCefvrXsHnTNjh29AQA8IAsUVkgYSW6cjcqYAmr1D9vNgzk+9I6kNCFlU73SgBJJpIvc4O2aAAZiGQv7DEjEkDWrl1rVDEWN1OVcw3LuIEbfBmhdDRlrIyhvyV0rJQEMktpf0p/77+f+WAM1PCOgSBAgPDAFw4sWDAfFi66FhYvuhYYx054RQBR9RNFG++LAyCKGqSUI0ulyKoU2tOz/c6modRAs7B2794Hjz7yNOzcuQfaT3ZKAPE8tDiQfVc1lFI1GSHoo2USZEEMxlQ/7RxnApDe3h50YW0sSyRe5gbXADIEch/sU45IADl69Gi8u7t7VCqRuMnkxg2M0sWEkApCabQ/fokCaASx84K7RWdhnWHOKYtCVqILT9K2z517JSxceC0sufE6WYUdZmKp+EdgsQSz7YsBICi2YoW6yspSzLfYxCnMfgpjD+GqP1zTDHYQfceO3fDATx8DtES6utLShYUAgkBWaoGogsLwvi8CgKALKxl7mRvQ8sJrv9IxkMHW+IN8vhEHICv/T9X517/+9UrTNCcmY7G7DG4geGC/jwgQwvvDg9BtdXoXkKG1QABUQylVXIahZWz8QyiHTDoLb7+9Ct5btRo2btwiO/iF3EWlBWCDPB/O8nR9AQRp22fPniUBZOnSG4EbSNTnyVTe0iwsOdmCDLdiQ6nSnuhD1dL2TNN8SFcGygkUTJ6wgj0MqDNm9Gk+VeQIK1KonxuAhLMWFX/oLgzX+Kql7bZtO+Hf/vUBOHToCKR7c5JMUTWMUi620ALB1OMi9X6/ZF5nOU/63+3MFkhvFwhvYzIef8UEaHnhXQ0g5y3oIT7BiAMQLByEXK6JWnxWWariP5mmeRVjfKwAwJAuOZ0gTiVjEVAAEr5+YcYQATKElNZy9SlfeHVxIjB1En9lkMkggLwbAMhm+T+8SbVC/axhC4OffeMOgz+PsJ8ECsyVtO0zZ86UAHLrrUsDAFEBWQQR5VYP+6Mrfqiw6jrsy71m9Qdw770/OkNP9IRsjXte25nGUCr38zxvvzelwEklExRp7EPrwzAU83Powgq5qFQwW43tWQEIyhGFGwKVfJ5iDEPOF6z3IABbtmyHf7nvP+DI4aOQzdhAiFGwQLCyPeyJHlL7KBA5L6l/5sH9AYgQ3sZEPP4KAWh5TQPI0A3AIJ15xAHIvn37ygHcKRTg+mQisZRzcwZjRrUAAp4vwLFdiEYjQDFw6Apo7+iAbDYDyMKLLzAGPh3XVk2RQL3QygOjVD2VjXZUgJRxdEUo1ME+IlIR+EL2w1A59Z6knZCqykPSQcxMwuIy1TIXv8DvsJGPbC9KlVsBV6j5fB4++OAj+Oijj2D7tp1gWYo91S+0Ge1v6E4HkKHTAgocUIH50Nw8EWbOnAELFiyAZDIh3Viu60g5oQYzONJvCNkmWFoliOiY4mqYEiw/Xv8xPPnkU+A4LjQ3N8OyZbfDqLoaSCRj0utYWngne9WjNCSAqTdB/cD/q9gCXgfHD1fUKDOULzcMiEajEI1YYFrYxtWWAKcWEXhfahGh3DiKZFC66mTrV6zMVkq1kLMnn0XdmyrGU9cOQUOt5ksIA4kae8YNpH8u9B5X8pCzq+RZAB584CF46qmn5X3ceeddsGLFcsAYSGF+yZRbvC7eK95DkH6OsBLM2xCoN36yBe794T/DyZOd4LpYe4HPo+aKBC5fSVXNbwT+YHIOkQl+OoCg2LKZbJcvvI3xWEwDyCAp+KE+zYgCEMy+2rhxY2NFKj7XiJjLLcuazxkfRymPY+Wt6wmw8w7EYlFwXQ/a27thz5490NF+SgIAMpGi0sM+FpFIRPqqfQ8rcotKQIFMCA6KqgJfQjwuXMVhbxFUCngNfNlxw+9Uwx5UInhedPEoxYXd4KSCYwp48Hs8dvfu3bBjxw44ePAQRCMxBSAhHgQv/5knCA5raIEMnSUiwQHXuIxDTW01NDU1woQJE6C8vFwCJ/Iq4XOgkkN5hsy1SjmjvBlEIlHo7u6GvXv3wocffgj5nA2j6kbB/PnzIFmWgEjECggJlbJWIKSym5SCLsJHgQwzANrQZeQ4eA94rQjU1o6ChoY6qKurAcfJgQBVTR+2MMaz4fOoBYBbCDLjgiIcXwVmSsZqv4AQMKCuD0FDzY3QjafABRU6nh/vR9KcBJXgeN3T6y4eKAGQu+4KAGR0IxhygeLL2JOkysf+5b4nz6UC36olM96mnNMOwPr1G+H7f/dD6O5Oy++lyS0BK1ABff4umTMSQAZ/EdIXQNQg5rI5CSDRWOwVpi2Qodb9g3L+EQMgYeru1q0fT64oq14ciUX+iDM2mRBa4wvg6AKiFFd+BvT2pmHPnn3w4QdrYfPmTXDq1EmgDEXhy1Vp3s5JIjzOTRlstG1XvkNyNStXamoFjIqDMipX10VwQPcTvqREKtF8PieVBv6Ovmb14quXXb41gaVSGmQt7dOQy+Ugk8lANpsFzg1AcFIHhpZG6PD49FCqYGjo4hh8JYDPj0AQWlqooOPxeLBaF4AU+aoWQj0/WlX4nLFYLOiA50p54jNhR7yenh65D+5bWVmpVsGFVbVSxKH1h6ttlD1aHKENgvJFy8N11HmVsmaQz9tyrHCcJk2aLFOOlyy5TrIIE4JAjt34VLEjnhflrNxLClhC6wLBsDSeEe6DK3qUAx6P4KAyrUgAQMpNhqv9sBJd8WOpbKywNqT4HMoKwu3hhx+FZ555Tl5zxYoVcMcdd0BjY11BvpQF1hNaxGhBE1VdjsAQGjVopOXzPqxfvwn+/gf3Qk9PKYAEc0gSK4bzSCVAFBYgQwggmKtXjJEhgKAF4msAGRTVfmFOMpIAhK1bt84qj8evSJbHb4xGY3dTxkYLgDLFGI0vqwkGN+Ho0eOwdu3H8OILf4DDh1vlKq2xqUFWVCsFrzoSYs9opHxAAMEXPGRBDX3XqPTUilXl0YdZNum06oOB7hJU/MqqYPJ43A+PU64MpWjwb9mTWlosplR2+MHjpQtMCAlK+Ayo3Ipb6fCdaSgD18gQuSGUYlT9zsPVf19ajmJAF58TnxEVnAIQB2wbP7a0DKTLkJAAdFBeVCpFBAQlY9XZUK3UlbKWKo+A2g8BAlfmPrbSxd4uXFp0KL9sNgcd7R1w4uQpSCYScNVVC2DZ8jugdlQlRKOGdMFJj2KQLcZkq1dELgQQ+ZTBR3UZlICClkPBZQXyefD5VFosjhNaAfh3AILSrVTs9qcoRHC/wBqRir84hnjcQw/9rAAgyHa8bBkCSL0EKVTyOG+RCUBau4F1q2JlwbmCNUMm48C6dZ/AP/3jP58lgITxoaFbfCj753QASXf5Qmz8/9l7D/Y4riNduDpNHswAIJhJMUeJysFWYFCysixL8tp3be/9Iff5vH/g3rvrfey9XstRVA72WomimMAokVQkRTCCJJgTSBAYTOru73mrzpnuAQFyQGJEgsb4oUUCPae7T5+u91S9VW/FE8kRD+S7sf9XfJbrBkA++OCD6PTp09PxiHlvIpl4KBqNPm1aFriPhBgB4RjALxw8eIjWrd1Ab775DhujG26YRHffcydBPZUb6hB2zVLwhRAWDLveRQvRKTFnCeGIUZCiMYm55/MFNgzgLeDRSL69gEjgcSD+L4YGoRJ4GqVSUe3GXSqXXA7viCcEL6ggdLvyXAZ+8n0f6dB7HvrcwjeIIWWOiMN2AqriIUgGkBh9mS/MXyQSpbJbpnKpRIVigT0DAKMGYhzHfJLiTOAd4NnYtu7VLU2c2ANE+Amgr/rY4xrAo2BMx8HciRd44EAHbdu2nY4ePUZz5symp59+imbPmUGNjWlufgW+RKJSOlSGmwA6ctsjCdWZtgIN8QAZSCyAifA9AC48N2wMHAfeapnHYNBhr0AFLZkzCQCEvRbVn1x7Djj2v/7rd/Tqq6/x9xDCeuqppzhMCLCV0KGAG8C0pNYorqUSmlI0Rte5HG3Z8iX9+7/9irq7c6EQVn8eiM68qq/3WguArFj37u66xM+u2GyODBDYgOtkLr766qtk3DDGNLU0P2bZ1sNWxL7fMIwUkRlhC8FxX/Q89+nIkaO0ft1Geuutd2nChPH0ve/fTc8++zTZtrT0VJy5Is9hKFDzEISMSiWPCgV4CwAAITH1blzCTzBoMKZQqhWj5wrW8LGIuReLMIISHoFh5J+zsQkMrs/XK9lMOJcQtNcO5sMzwz1glw9jxt5AhczVhK54KcAVi0NG+DcmDGFA2eG6DNLaCAq3EXFMjtJh3opF7Orxfcls0qElJEXo+dcEOP6LZyzHGeR7cnx7+37asGEzrVu3lhobm+jBh5bQzQtupFEtTQxcSD3GM9YhMO05iGGXexBOQzwVeBt8DwBE7s+B78IT0vwM/l3k+9NrR4fgwmEwhElxjnD/DQ0i//Vf/6UAhLjfCkBvEjgQByG2gJvgTQlzIHocWSPKoaJTp7po82df0G9+8581AEgQEqxn+PNSAOKZ5hutrW/vGQGQa9tAXzvW6ArmCU2j2traGo1yeeroluYf2VFniWEZC3zfcEBdwK03DPAPkpGDXejatevptVffpFmzZtLixQ/Qj55/RmLPPCPBLlR22fIywmAe6jhEp890Um+uQIlkjFpGjaKx48ZQNIJdIUIwZTp27BiHS7q6uimdTlBLSwuNbhkj4QpF1GNHfOrUac4AQ9bSxInjmdzF7lnIX+nHgLg7QER6S1zkcX13jkflSQkHIp5V3/7farNdMWRynBhzAKtkD+kMIgEezlLjnbn8DgkDPT15On26S+pKFKcjiW/i8WQyDZwUgWQFGT+YCFxfsYhMOJsO7D9A69d/SsuXL6eGhgZ6+OGH6I47bqWm5iY+dwVw2IuSUJQm4TVoBFlO8lx0+q3wGHqdyCYABh794RFi4lCX8kCEw5GQn4yP64YHwjuIiseGefjd715iAMH1Pf300+yBAEAQ5pR9hnhpekzmVQxZN5pHcctER46cpM8+20p//MMfqaen9xIeyNUHkEQytcw1jDdHAOQKjOJ39NXrAkAgXRKNRsc6pjl/zJhRP7Zt+wHTNqe4rmdItEAyUyR10WQDv2b1Wnr55Vdp3rw5XD39/PNPC5Gqwi+VMAyHp7Dj9Ki7u5dWr15N7e3tBJ4jlUrRnDlz6M4776RsNslGAVW+GzZs4OyuM2fOUDqd5hqJu+66i5LJOO9wz3ae450wxjl/vouy2QxnHSEFFqEYgEeQvSWhGvxM0kQHWBkK+IKsmvqvIMmdUUmtfVJgK6EYwWP+P+09cBopE8kGoWGfBhsN1GIQ8cegM51drB4roUAx2hqIEGqcMGECNTc3UTKZUDxJ4FzDyAPQMZcHDhyk9es30cfLllEmk6VHH32EASSVTlNPdy+3NPY5bEbkwl1SleOS+KDBTYruYMAdpHBzLUdwPk2SC7whpRucjwIQlf4dAIiEI8HTCBcmz1fWnYTFXnoJHMhrnHb71FNP05NPPkGTJk2iaFQ51ZxqKyEsrCt4Mhx29cTTxadUJDp48DCnhL/6yquUyxUkxFVJwgAaa/4lDMDKw/lOSXThQEYApP7v7lCd4XoBkERDQ/SGqB27PdvQ8LzpWHf7RGOF2EWMHjyDFOjZVoQ9kNWrWukvf3mF5s6dzRk5P3r+aSHLUbMQkawUFRLncFVvb4EBAWGFr776islxkL/33nsvPf/88zRp0jg29HhZ//CHP9A333zDIAMO47HHHqOf//xn1NjYwJlGbW176PXXX6ODBw8wLwCjhGNeeOEF7ikuUiBST6BqDCWLR1+ULj6U/X1oLei/K0PEXx6qpXLhOGzkQfir/FMJx4EM19Lgqi6DN9dqhw5Pg3ORYSSlloPvUyG3NtaloqRAnzp9hrZv38XkOgAEu272zgjAWua04XHjxlI2m1agIztyES2UsQE4e/bso9bWdbRs2TLKZhrp4Ycfoblz5zB4YT2cO9dVCUtpj4Q9C9PkrC7wUwgdJZMpamxspPHjx1NTU1Y2BR42GVIjIp4TgA6epGiAiSpxEP7S9SQCFPBKTfZA5LlXHjKT6PBAsK7gfYBEnzRpMsViSPAInoeu2dD1K5gm/r1PhEgbAHjTps30xhtvUm8ufyGAYJH0l8Z7pQWcF1l6FwthjQBI/d7ZoR65juZlqC914PFQPOgQzbFse2EqFX+MTGOB67mNOlVSAwh2WsjOAQeCxjqvvvoGzZ49ixYvvp+e+9HTUmBlEhOgeleMqAmABQBy+vRp+s///E/68ssvuPgN4AAF2h//+Mc0efJEDmu0tx+g3/72t7R9+3YmxnEM0i//5V/+hZqa0nT2bBd3hFu69GU6cGB/ZVcNAPnJT35CY8Y0c8GbDumAD5CMnnChWBgownn61QByIXpICCkwUrqeQQNROHxxqb9LoV3fGhnNE/CIVUV0clZJQBCZcx2u0j+T0I76ADtNi44cOUabN3/JgA3AADg5jsV8A4w6PMAbbphMo0eP4i8yD8FNivT44iXs3buPw5YrVqygdLqB7r33Pkom0tTZeZb27z9IZ892qnoc4Z2Y31DhNPAd+ANwhNc5atQomj9/Ps2cOYMmTpyokiPkfuVZueSGAES4hNCrpvGyIqgovA9CbYylahp+/4c/0Buvv8njIoT1xJNP0MQJ48U7VcoJek4lvIbvIgsNICv1IXCm9uzZT5s2bqa33nqbM9Iu8EB0b3ReGgp5QhXu9XiT+wOQ3t6eLt/3v04mksvKIxxIPaZ9yMe8LgBk3759Y2KOc6ttm08k4rH7iWhmySsnAOny7QAAIABJREFUNICYKNzzFAHtm3T48BFaiyysN95mDmQRAOS5p4Icf0uIWLG1IMBdKhRKdPbsWVq6dCl7F93d3eyBIOyk8/NheA4dOkKvvPIKtbW1sdFDXcSSJUvoued+SNlsA3sle/fup7fffpva2/cxyGDnuGjRInr22Wdo7NjRvNNFWibOG6SEBsVqkqcfNvAaADQg9PdYLwUIgwETGauv3IWuwtaJABpEKpgQkvUIS3no7yF8JzUXUqWNZwbj3tq6gbq6znMmmgC8VPIDQG655RZlyCdIroTqcsfegMp00gCybt0Gam1t5ey2W2+9jbrOdfPzAsHeda6Lw0AITeE62Kvyfc4kAzGOn8FTiEailG1spNtvv51uu+02mjd3rtTmKK8LIMAZYrgXJA1UykVVlXvY8muiW4WtIhpAfBE4/Mtf/kLvvPM2h7fggTz22A9o9OiWSv8OjlipZcqArLLdCgWE7WxyWA2AaPeedvp002b6+9/f442QXKwOV4XDVvrnaj3VMf17IACBnDsKCQ0y3hjJwhpyez/kA14XALJjx44pqUjk+6Zt/jidTt9sO/b4sld2gsiI1IAghIXM244OSeNFFhZ2kYsW3Uc/fO5plQkl7xcAQ+Q2kNorVcK5XJ4NECrEz507x/zGrFmz6I47bqfGxgyToUiTXL9+Pe3evZs9FhTEzZs3j2699VY+HjvNnp7zrHO1Z89eOnfuLIdEYAjvvPMOSiSg+YjKYinAq8SyuVpduttdqOEU9kLCa6SaVB7y1aN3riFvQ6fxSsW9CgVWMssCdVr2FjxJvxUSPtCGCrwUk0NPH320gk6ePEndPd0cGpI5EDL6e9+7hzkmSKmgfgenChfn4d/YDGAccFPr1q3jdNxZs+bQ6dNn6fChI7weUGwI4IbMDepTcF3wJCKRmOpvIuE4rmUxDZo/bz7detutdOP8+eREosyf4HjoXOG/IOItdA6oOH3ihYSz+bT3IJ6ahL+YF7Et3ngg5PT+++9x2vPjjz9ODz64hNcQwnm4DieiUgZVnYxuQ4t7AUgC2LBu9+zey42k1qxp5Up/uSj96l9bAEI+fZNIJJcZ5L8xooU19G/sUI84rAEE1eerV6+2pk2cOMuwrMWRiPPTZCo+07btZtf3TIlLc6Cds7D4D5lMqMIDeeftv9K8eXNp4cL76IknH2Npchhs1GfAiGCXpmP6mHiEqBD+AnigYhovKAjZlpZRTGzCCOIYkPTwVvJ54UkAEM3Nozj0gGMQioEXdPasjAOjhbAIsrUAMLKb1Smrwa6aAwwKUcL9NQL11EDLSRZKeJc5+KWjyWydfaQ9Bc1TiCRHEIyvJoiDymt9ZpELCaf3qp7YSkdKOCtVnKi4krPnzlHHwQ4GZn4mBkh0CUvhfOPHj+N5QyICh9RUCAt1IKIDhZTpMu3ff4A++2wzrVjxCZ0720WNjc2UyxWp+3wPKxMAZHS4EH+XcJpUluuKc6wl3SQKzxPPHQS+VH5LujXqjAQYROZFCHX5MKiqfuPaO+NQpfZ2FIhKanCENyHt+9sZEKdMmcIEuhSjltkrkp7zOI/B60+SPaQoFTVIKJrFekTY9NSpU7x2kS49MIDoNVPxGQe/aGr8RtgDUfsLP5fr6SLf/yYej39sGsbrIwBS42RexcOGNYC88cYb1p133un4xeKCWDz+UDTi/DQai06ybLPBZUOi0nHZkAj/ASkTBpDW9fT223+l+fPncS/vx5/4gRR+QVzP9OnMGQEAzswJ8dR6t6gNgGQbyQHCCaiCj8pDDYrHKq9leMCLsdz8dC4kyblugaud4R1VG/BK7r6KZ0vhYW2PWaelBtlEck86JCUFkwgdCScw2E9/NSz9ZZXpFAAPiQPsyaBOBPsAFCFqUUPhKcIgJs9GijZbWkbzLh7hHwAPnvnmzVvogw8+pMOHDiu9MdSJsGnvExIcONwnKcYAME2KBxIrAhIqW07Vhei1IcApvITeIOi1pI/RiQaXlp6S+hmsUxdCV+RTLC76biD8URPCir+GUlHgUJ7y8KpCV+FNxmCf5pUdrwEkGMX3FQfyTTwRW062//rKlX/bNdIT/crmud7frs2y1PsqLnN83/ftnTt3xmO2fWc8Hn0k4kR+HIk4LYZlJDlDng0KotDgP/ACoRrd4Z0YAAQk+owZ02jhQtSBPMuFbvlCnonVLVs2s8AfajVERl3n26u0SU4zFcJWk7+iW9Wj5D0CYyYpqdrQBMSzjveHXqL+Z6LSV0LIZxhG1DKgBiKVSrInJJxBYNxFm0uaF9X6gTekK7p1G9Yw6GF83CP+gN8BLyGkbG2fMDciBrX/5SfRfJNSDQ2qVwW4EZO9OdTM4Nw6K6uhIcWJCuL9SQo0UnMXLVxEM2bM5HmCt7Zvbzu1tm6k999/n44ePcqhqd5eyMeEuZ+L34fmZsI8jXhnAiYaeDnzj7T0iuaLRHQR3oOExyTDrtIvXT0/DSayx+ib8KANvqREI1uwWMxzuCyQ2RFPB5sljAHOoxJO5HRd/ekvhFXbcxyKo6o5EL5XP5/vPe/DA0nEPybbfn3lyjdGAGQoJruOYwxrANm2bVvEcZyGZCy2KOo4j0YizlO2Y2XIMGKeIprlFVSy7J7kyJ84cYo2bNjEJPr06dPo/gfupWeeeYq5DpYVKeRp9+5d1NV1ThlgJdUh61yBiUpVrciTix4RXmb+VOojlOR3BdCUV6SqvcIiev0+5xCRqXfXAAwYTfyRAjot8SH1E1wXUBEBrL0pkC6OE90pGVMbeQ2gCJHAeANsdF3GYNZnUPMxAHjwj4XMhdQ7vA7RGZMsJYRqMMdyrT7FYgBPnf4qmVPYfU+ZMplDh+APABKbN2+lt99+l77++hsOHWJ3jtoeqVSv7TWQgkAVmuMaFuFuKhyO0saS65dQnMxh9TPQm4kwiIbnWuU0q4LW/pIbJDSGNGFke+lUcD2uBhCMD+8Lc4BrxbO7EEA0KPUFlsE81cEfOyCAkP9NIhFb7lvOayMAMvh5/a6/Udub811fVY3n69jQEc+35Jsb4vEnIk7kUTtiLzZNI0mG70hJmBgH7YHAWEje/wnasGEjvfXmu5zG+8AD99KTTz3OwICQPuxRZ+cZNgyQJu//pQt+Wr1bDB1dNbvVU10xpLXcq/qqBgcx6rqoUAOagsoQGX2p6x7o1Jpf0OE5cRSCXhfYSYunAn2q2tueBoKFF/E+QtEjyO9zXw/oavF9yb0GVeOM1BVA19epmWueJx/JDyX65JNV9Lvf/Y46z5xlr0kk2EPCg7U8h/BKUNliEk4ULkhXpKv9gwp96pCXqkmqqAsHac7VFe1yT5pXqQYTfQGySZBUYUkB1h6Y7i0DUAXYIZwVceChAUCUuCMP09+rXzuYDnK6Ljh8IAAh8rYlU8nltmG9+uGIB3Kl01z37w9rANm2bVsqbsXHZzLJFxzHetSJOLf75Ed98iwACO/8lH4UQlggOEFO7tnTTitXrqHXXn2DbrnlZnrwwYX0zLOPc+YVdpnRqKRiBjUOwU68EqeuGHB5RpLtA8MacCDa0AWhjT6V5DpTOLAL1dm5fZ6OjvhUlRSougrtnVSfa/AGQZPYEm5RTbCUsRQNpv4u9vLX6YCV9aiihodACPMIaY46HRDieD4SsgvEGyEJIn1VoJoM8Ulp2IV/Qwrlow8/ZnFCqU6XLCvbEsNay0d7YNWchoCD9kACSRMx6FhvGuzBtUiBoVwX1pmuPA+PqQFRg6BWOtbhLL1ZQbIAUoVj8SjFolEGQ7Qh4Dmo9BxBHUiwHqtDhtcqgPjbE8nkcsugV5etemvnCAdSy+q8escMawDZu3dvxnTNqdlM6p9tx3rYduy5nle2fXQa153lVHc27OjQDwSV6NChWrVqNS19+TUm0QEgKCQUwhgeiMEhGnyk/0YwTcEuN7wbVEVcocK5wEOQ71a/vH0L/mpbAIFBF9VfjrXz8EHDKwVnlXNezED3PauWH9EeiOZuJOYvxlJ213I+/fParl43TAonBVxEmoX7rQhPIL01JGSFHwBQJLuqVDHe+Pnp02c4A+7QoUN08sQZOn++m9NzUe2NepKtW6UAVORQRLvs0oR1cHfVhl5vHOT5VgOJAJx4S+KhwMCz18AZVBKCEhAJQoUyvn6WGDf8XEMqwZVn4DH3Ieq8Mke6J4nOQAtk5lHkqAHtYk8sbBLqZx769UAKvd0G+duTqcRywzdeGQGQWt+sq3dc/VbId3BPh3Ycai6YhblNmYZf2FF7iW1bUz2vjECH6nGuWnsyAGgtLIOOHz9Ja1vX0dKlr3H9gIgpPqtCJXgX0X8jV2l+NNCthCutNUgMRAxX4KYqA6u6QPnC81Q/HsSwuaCt0pAorMUU/rYGLQGXWj+18BNSoyHaUACxcBbYpc6j03irjxt4CVb6xbM3IjUeUgMiHR4xH+BEIJ8P8Ni1aw/t2LGT2na0cc8XcB353gKlUhkOJ0FIECm8eEbotaI7DF7quvs+u76FkgGYBo3DJF0bQKWz5aSZWACEQWjuYucPt8/tb31UPBwV2tNEf1ghAHMH0NRzV9v9Dt57rW3cYIsT9AORbUmh0NtNBm1PpRIryI68vGzZKyMeyGAm9SocO2wBBDUg+/fvH0Mu3dKUSf/Msq2Flm2N9zwXbYBQhqy0kNCvHOmeDlflwqCgKxtqAl5/7S2Wwbjv/u9zFThISWyyUQCmM6suBgjhHWnYiFwMcORV0fUQlzLwFyPAReRR4udBqrHshGVXq39f67oS43Nxr6AvgIhXUlsV+6XAte916va9OKdUqaMKXdr94iPnNlimZPXqNZxZh6pyeBlQ/BWxQngDDmdFIXqEmg98DwAijakGA7DVPJOue9GpzhgXHqvOrAoEEkXiP0iTlmcUZM4Vmc8QD6G/p9W3UFT275IIgG6KEhrDuQFYAAy90YD0iu5Dg+SH2u/3uwMQ5Xn5hWK+2zTo21QyvcK2jJffW/5a20gIq9a39+ocN5wBxNy7d+8E27PvymRSP3Ui1r2mZY5hY4rwABpDsaqrAIhtR1l1FP2xkZoLWYtXlr4uUiaLRAurkh3DXd6k/kEXrekwVlATEajIDuxdhD0BHZIIP2gR2+v/c+ELLICg5cJ17UJ1+IqzutgK1W4Y9fl1waAGub4eljbY8nuZH5mPcEguXKhW/XepA9F1MZVZG6AGQxFLKnyoQbK6Jsej3bv30qZNn9LHHy+nQx2HGTywWUDhIQx4MpFSMv66Twg8UV3e19cwD/wShudC33dfXgTzo9OfkVwgKrvSdld3TcR/8X1bdaTEGBzWUg3JcAV9QSRYI/p1FbVerGnwQrr6X6fy6i6YuBZUrkuzMoT7as/Iqy42HHrjFA5hVQCk0Ntjmub2dDq10jKMv4wAyNDP+1CPOGwBZNWqVfaECRMm26Z9XzaVftGJ2HebljFKeiQQGZZUB0MXD0YXLxvnxnsGC/SJGu9SrkR/8KGF9MILz/DLiKpgXVWM3bjugicvdn98RvBI9I6073ED77wvZcCqX3jdf0Pi5oH0RxgAVBhdQFQp4F7OogkbR+1dhQn60F3X7IEERZd9PRae3T5AJPUVPEOKb9GV1jCMMJrQI/vgg4+otXUtff7551QuSSU4qrChc4XvQz0XXSWlb7lPsWiCz1MqQ9JDmnhVQ3r1bIVfkAt27zpVW12+LhRkbkN1K0T7Xhhx1OtIEkKwqWBvL9TNMQBHCW/JBTKbpv6u/wbuxCbHiTOfoivZLYT3uPYjr8KLkiV38OBBltWpToK41Kr47j2QYqG3hyzz24ZUwwrL8EcA5FKP6Br4/bAFEPQAaWxsnGq6tKQhk34OGViWaTTxzhjJV6pPuUhFGJwLDzIVxOyxoydp9epW+vOf/8Jy7g8+tIhefPFZlnznBEqW4dbv7MA7+YuRqhd7ttWZPBfzFPruGIOXWhPe4XAYG3htiy9jcQVjXXpZaKOu5TpqOV3t4RNtPIVHQK8OGD8YSxhHSL8gFAXl41//+tf01VffqLayQjRz+ioT1bLPxffg/YgHFcxpoMKivCJAS59bZyV29REdq2qVYT6LuG78XQFetQlxXZo8eRJvUm666SYaO3YsA4kmtjkNV7X+5WtTgCTPULfClWZUekHK76QoFt0MRV5FtwsWjwcZX6gRwrWAG1q5ciW3ILjWQ1jFUr7HIGNHqiG10vT9P3/wyRs7RkJYtbxZV++YS1uKq3dtFz1zR0dHnIrFGb7nPJTKpJ6yHPNW0zSy0iZV0iQrUiYsiQHyVQoKASDYtb788lKuA1ny4AMMIFpNHBIRg8leuvwpGpwHIjUtoU+fNOD+wSM4h9r79nu5bNwrq6F6WejvCQDozCU1R5cZLqtlzqQnusipoBAOz1MaRNnU1raL/va392n9ug109Ohx5jpYw4pvN3T9MLAVzql6Vx0UcUrfcwYA/qriqNRk629VwITnXYGOAg58CzWJKo+KNdm9kkuN2QxNnjSJ7rjjDpo27QYaO3YMZRuzFI+DKxHp97DHy/gQWnxSuqgBJPBA4GFjHvSagIx7JaSINpyWxc2j9rcfpr+/9z5t2byFvbBqvko/hYHMQP3MQziExRlpBvn5Qi8DSEOmYSXZ1p8/+ODlEQCp5UW5isfUb4XU+aZQA9KUaprlud6j8XTiccu2FliW0YCdmyxI1aiIX0CkUIqciU/oSHiCs7Aguw4OZMmS++mFF58VCRIV1pDQRn3d+EvzFBc+nsEwG2wUlUnD7ej2vP09GgEQtcPuc4CYLa1yGAIQpmHqt4S4qx9fi5hRqfsQ4Fq/fiP9x6/+Hx07dpx5D9Q+SKFi+Jn1na3wvwNJcy401XIxfDtBXxKZN+XLSDytElLSWAXg0ODBhe3iQJBfdsmxbMo0pLnz5bRpU2j6jKl06623UFNThpwIxD1Fz8r1pIYlAA8lj6IBRHFbyE/HLSLVPBpFwyvtFVVrGuBxnj3bTW072undd/+bdcACCXeZU3WlVWnqdX5tK8NXA4g4cPlCjgEkk8mscmzzT38dAZDv6nFc9nnq9/Zf9iXV9sW2trZ0NJqcZ5P5WDwZf9RxrPmmaaQvABB4H9wPHe8+PBBLAGTt2msAQGq71z5OR81fgvnVu28J3oR8EMxH1UY96DESruLXpgaHgj/SBpV/XrtOY83XXH2vQc9vLcWPJAhwHegu+Ktf/ZoTIiBRLpXX0tI1+IjooHy0J6b/DQBBZ0MYZL47OYpxRcnOq68HACL9PWSPYvKxrNlrCoDoP3qOTI99Bw5TQXJl7LgxtGDBfPrFL35GjU0Zct0iJRMxVtQFkQ6lYW3UuZBJN5zyg06FvBkypBo/EkW3Tc2TVGueAUw7z3TRN9/spP/+7/fo861fqMp7fTfXHoAU8rmcYZo70pn06ohl/WEEQC7rtflOvzRsAWT37t0NcSc+3zPoqWQi+ZBtW3NNk1IaQNgY8G5RpNz/MQEkCLXAqGkA6bvCJHzDtHslBKN3/hUA4R8YhDBOxfSEuuLVY9XCA9Hy7OjhgQZTaHXb2XmOlQT+33/+FxcLIq0XpDIykwYFIAhpKqkbff0MIPxTZcp5DWkPRFxU/TvtgTCQhP7gm5jriOlIfz+vzMrOo1qauHD1xy8+T5MnT6BkCgQ76lFQ31PkhlUVh47FP8XzqupZDkFE6VBAtoNiRFEphkhoKAbJfW9Onuykzz//mj74YBl9DZ4IYdxrTI03xOH5vb25nGWZbelMZpVt+H/8749e+XaEA6nHmzV0Yw5bAEEVuk32TaYdeTqZiD1oO9Zsw6CkvOFqN8mxb+TL/2MCSIX9CIVh+ls6OM5TAKL2/CETKtOp9sOyo9bGtb4t16XvOdrDojMj99kwqVh0qaPjMH2yfCX9/vd/omIB+k6I+cM4Sh/0mj0QBg8BkTCAhOfIQFKGDmaGHRrlLVRARHEglRAWGeRADRmZZJ7LTcSgHIwQ1mM/eJRuuulGBhFwISDTASBI++0LIOyFsIquDiMq1GY5d+kJgq6JkGUJcydICDl+7BRt3LiZli9fSd9ub1NzdC16IPy+Qo2XASTT0LDaNOkPIwAydIa+XiMNWwBp/6I9a2WsBXYk+kw8Fl1s29ZsMvwEFxFWag1UX2vD+Yf0QCqV5SEyuGohKRpAAw3CXRyS6bMqKgCisrw0iNR78WgA4e57EAQ00KLVp2+/baOPl62gpUtfVbyOyNYjClRdF3iJENYlAETuWwCE/S89j0yPSbgpDCDivcgHO+tSscj1Hg7a4voiPtnS0kz333cvtxC45ZYFRAZIdBRGeqFwmyLO5awhABHfRm2PkIzMAIL03YgTrwIQeCBHjpyglSvXUuuadbR7955r2AOpBpBstmGNQfT7EQCpl9kfunHrbQOG7kr7jCQAEl1g2uYPk6n4IseyZvnkjQCINnbC9wYhl4o7EjpAPX1t+NgTqbAF8gW2lSokwzphikL+LhaOBhBW/rVVS2LPp8+3fkXLln1Cb775DrenlYpvi2XbdSadMuMX5UAkfHVxIsfsQ6gHyzAg2oEsfadXn5/DUD6KGCHUSdzz/sUXn6d77rmLpk6bQsUiCh+lMr26GVmYo1DXqMKIAlxIFZYxGUAiABB5OnhOmIdDHUfpww8/oU0bN3PKM4uLXmMhrEDxoeKB7MxmM6sNcn7/3x/9cSSEVTcLOjQDfxd2YGiutC+AtLdnbYrdbNjGD5PJBABkpk/uCICE8IGtWoAIFZtalVxWSV0N0cy8k+aUJtEUk0RSNkwqKh8+S12erxhJqW8ou1DORTtgpL16tHHDFvroo0/ob3/7u5IqEbFCpPFKh0H9ubgHcikAkWBPdUbWhQASPkfo1Kg2t0XVGXUf4DkyDSmaNXsG/exn/0xz5s6mbLaBuREUqyKlt2/lv4yGq1AkunJ3JGMM/BCId2nFKwCCRALp4Ih5OHjwML377vv0+dYvqaPjiMqku7ZCWBcCiLUzk8muMQ3rpREAqdurNWQDD1sAOfD1gcZIY2SBR8ZzyWRioT0CIFWLgh+stPUOZ6VWlwEEmawSFtG2pUrqI/BizEpqsz6V+kKdVhGT+6wm4LKngR00DE7rmo0MIO+//6F4HzCcqm1xdSXg5QMI31koVBWeXAllKWQGF6HjVtX4QU40SsVSkUECvs7NtyygJUsW0Q9+8Cg1NmW5hTKABSnjWu24utiyQt8H+mmc/SUA4nP4S6RRHCemWuaKnAo+7fsO0muvvUPbvtnBmYfikV7bAGKb1q5sU3a1Zxm/f++9P28fIdGHzNbXZaA6vfp1udaqQdvZA7Fvthzn2Xg8ttix7ZkIYUksWW22/4FJdA0g2ImGM1l1SKoyR2F7UqVuroMy1RlJPLOaaED1dB1zedFVUvph4CMNkvDvVSvXcQjrww8/lswwAyEskOh9w1G1AEgwATxnF/BFIXSoQgpwIzJHnJkmYfwKX8Ip1PgRp9s6NG7sWOY9Fi1eSBMmjKdYzJHwkyXCnfC0RKImzOPo11Ok4WXuMedBT3SAEH5nWdJ2AHMBUUWAyr69++lPf3qNiy5PnzojNTLXOoDY1q5sY2aNbZovvTMCIPU3pFd4huELIIpEN2372WQysdi27FlkeImB03glku95qpDwH6AOBPZN8yBifILVoh98X3tS0TvkcJUMID0dOR9VBtTj6PaNVZlPV7giQ193mVxWRaGebtvr0YpPWhlAPv54BUkFNmQ9kCihY/x6kIEBJLirwEiHa1z6vQuIbFYmUo8gAGKqecLfmRFBp8BohNINDTRm3Bi6acECuueeu+nGG+cxCGrVZ3gL8EK0PL7OwpKCSP2RTpoVAOFeIj6ZNjS+igxAWucNc4He8Sis3LNnH7300l9YcPJs5znJnxsGANLYmG21TON3IwAydO9SvUYatgCCNN6YHbvJN8xnk4k4eoFwFtYFAGIgjTfIwvpHARC9b6+QuyG7X9lIq3zcfiIwoWgWDKQyltAJYY9AfUNySOtWyVx2pb88ZDlQA6IsKH2yfA2DB9rUumUYT4v7oEM0sZYsLC1bEk77RapsKIJ3wfvGQSPOvApAiSl49OGAB6D+a3I9pk921KHxN0yiKdOn0Zz582nRooU0alQzh6qgScVhK3TUrWhnQfAzLJAZeB1VYMJqCgJAdgTq0kUldW+z5hcAJB5PkGWaDBy//e0fae/eduo6d/6aLCTsy4HYtrVrBEDqZe6HftxhCyCQMskkM/PJtJ5NpZIPO7Y9xyc3qUNYQU48Ah9BHcj1CCDCFWgdFiwSgzzDIJjfcqgsrvKwNWL0efr6x4AErmD3fbKxk8beFYYOfVU45i99SLj6W7WEHWyvj1qWMlrAYmcu/dclCwt6TgCOT5avolWr1igPBL01oLQMoxseuX8PpD8AYfioFAlK5hQ7XTocCo/Mkh7j2PXjuqKOQ/GIQ8XeHDmGSel4nMa3tNCEiRNo8pQbaOrcWdQ4ehQ1ZLOsgSXdLZEh5VbEEpnLqGh1hZVhBM4q+mMhb0RfKORMEMKSfiS4f3n2EFnEhaO51r//+6/pxPGTVCgg1HXtcSCYR3xM0/CLhd6cadm7GhszIx5ILS/INXDMsAUQiCl6njXPMsxnU8n4o7ZtzyPDS3JOPbdB1Ts4mAathYUXbviGsPj9rxR3yOphXkABiFTei1ZS2TApR0R5aC2xIQrF91UBoDaO2ljqBk4Op4FK7+4IUkzxgnsAEI8cSNxj1Xgu2WhAxamjfVv2Ds3KBgeC8A527JEIwjI293NZuWI1g8jKlavVDIjOWa0cSP8AEq7zkHuqRI00dQCD7SMrrESlYonBIxGNUKm3lzLJJE0cM5punDWbZs6aSdNmzqTJs6ZTJJUI1dWEHwLDU58Mh3AK2UC9O1QDLy4kVGDE8y+bJDx8gCky0rZ98y397//9b3Tu7Hn+HSsUX2MhLA0g0MIqFfM5y7bBgbRaxkiKSBZ2AAAgAElEQVQIa2jeovqOMqwBxHWtuYbvP5NpSD1q2fZ8w/BS1zOAcKGfIpX1jh8GvGrPjQZF5FOeTOoyiM4ziMB4qJ7k2GWbos/EX1WOC4bFxhifiCXGFMARxd9h12B8XJcSEZNitknYSyPXhzWOVb+OoV6qMNZaygRhSGRaQd69dc16Wr58BfMgnH2FpmGux6FKrnWofC7ugegaEOhOMf2uta9UOIu9BZVYgP+65JJpm/ynXCzwfUcMk6KGQVMnTaSb582lu2+7nQnzdDZD6TGjyIg65FYuqb+U3zBoXB6AYOOgORBsKVBUWS759M032+n//J9/o7OdAiBcI3ONAYiEsCQDoVDI50ZCWEP9FtV3vGELIBs2bIiPbxk/x7CdpzKZ9A9s27yRyE9fzwAinoYKrWidWq2XpNYJwj35cpnOeUTfnuiknafPUpdHVCi55JaCVrCQR0cIijetHnb6yCqSRkg2NvNIL4XHoeL8DoTGYjGaMHYMjR+VoVEJg9IQCSQip44AUpFNZw5ELPGWzV8weLzzzt+4PkQ3mrJMhLkGAyASJuL7huimsu8mAERt1iuCiQAQwyWysMM3eH5M3yMbIEJEN4wbT7fMm0ePLl5MY8aMoUgiRsmWJiIFIGGZeP0Eq/+rPRL9wvf/amrhR75y5YFIbxZLxC7RxteOUKFQoq+/2kb/9m+/os7OLv4du+bXJIAoNd58b840jV2Zxmyr4Vu/e2/ZSBpvfc3/lY8+bAGkvb095vvObNOkJzINDY/blrHAMKgfANEcCMIcwz+EpR85G9ZKTm4QykJopadYpNNlog37DtFnB49Rp2tQvliickni4CClIb4HAOFdNgCk7HIKKTwaC96JJwBiA0A8l2K2RY3pNM2cNo2mTRxNEzImNZvEIAIA0c2WrnxJBiMghCWpsWgQJT+H8W7bsYfrQP70p5e5Qh0GFAbzcgEE41qeWRGKNCGvqz4e+srwxt0n11JEOutjeUycW75HjufRuKZmumnWbPrRk08y32HHopQc20wUjbAHUpVUFQTHBj1dwThSOwI+RTgQhGklpAi+KNeTpy+//Ib+4z9+XQGQa7ESXUKy0g8kl8sxgGSz2VbDsEcAZNCr47v/wvAFkFWrYv64G2YZjvNYNtvwhG2bNxsGNfT1QAAaQgNLnHzYcyDKoFYMnCok4/0r9JdKJcoVS3Sq5NG6fYfp04PHqdMzFYBAeNDgojyEOdgDUYS457pCSCMsZVscmgIX4sCWlsrkGAZl00maMWUKTZswmsZlTBptE2VNokidAET6gYQBBLt/oqNHT9FHHy5nOXcNIGg0BR5AglEBzPYn515pHhXKu9IAIim5MgYzFBpA8CPborJfolK5wMYb8o7soZWKlI0laMakyfTzF56nCRMmkJOIUXbSWDLiMSrDY6l606rK5Qf11geeDABE5E8uBJAodXV10xeff0W/+c1v6dzZLn7uAJlrzQMJq/Hmcj050zB2ZrINraZJL7237LWRQsJBrY7v/uBhCyD+7t3RDiM60zPMRzKZ1FO2Y90CG6fFFDWJfj0BCCvTojufhcprCb3oEE8FUDyPiq7HYauV23bSup17qRsqtq5HXhkGWYRJkD0l1duSwcXFaCDFUcwGUqEMD8QVD8T3Ke44NCqbodnsgYylsRmHMiZRUnkg9cjCEr0nyfhimQ5u5Up0vitPy5evov/7f/+d1XgRtkN2FrLtalHjrQVAhEQ3yEVCAff78Mm3LXKpzM2fENJDCMtyy+S4LmVjcZoxYSL94sf/RJMnTSQnGaPk+BaiWJQBJPzRzatqfd2rwUdDWwAgYoQRwkIoSAoJz5w+S1u3fkm/+93v6dy5bgaOawtAJJsPH93HrDfX00MG7cxkMmsc2xwRU6x1gVzF44YtgOzevTvqOMlpnuc+1NiQfsZyrNtMgxphdKRFtaRAXk8AAk0oDSBs6MMAEgpnYX+b8w3auu8Afd1xiPIgn0GSq1RfJo/5rdUtciUcBllwHhfeCKRtXbfCgURthxqSSbph/FgaP6qRGhMOxQ0SMr1OHEiVFpYd4fAMbgGKvOvWbqRf//q3dOzocerpyakMpNrk3C8GIBbzIABRmRuEn/AHAOIhC4u9Iog7WmS6LhlQCi6XKWVbNGX0GPrZCy/SrJkzKN3cSLExTeTFIlRmhyZ41S4EhItbgIEARNa4TgPWACIhrBPHT9HmzZ/Tn/70FzrfhXy8axdAFIigH0i3YfhtDZnMasOx/zjS0vYqIkONpx62ALJt27ZIIpGY6nnWosZs+jnHse8wDaNJeyBBS1tJ470eQlgDeSDagwhAhbgG5JxPdB5hrT5POayvqBNLOTNXLRrMFv5gPx9VBejcX77sUtKxKI5MJF9CXPXMwtIAUiqXKmq84EIskzi+/+qr79AXn39JJ0+eUuG42irRBwIQgAeHsJgDqQYQFxwIQASzZHoUcWwBEGRj5fNkF4vUkk7TPz37Q7r9ttto0vRpFB2dJS/mUAmTqcJi7D8M8q27FIDIY5Oe8TgPqvKPHD5GmzdvZcn7nu5ekYK5ptR4xQORBACJGPb29pwng3Zkso2rTd/68wefjPREr9GOX7XDBrmUr9p1XnDiLVu2ONls9gbPs+4f1Zz9kWPbdxkGtVwIIEKiXw8AwuEcJe2hO2CHa0DCk+QaBuV9SeH1QRyoPbAGjL4gEq57kC56ktYagTeHlxzplp5LcduiCEJoqrWryu2p6kUxVKsEabwMjgijKZIYtQy2ZdDBg4do3bot9O47f6W9e/dyGitXq1dZ24un8QpgSigQHMglAQQ1NcjEMjy+Bk2gp0Bcl8vUGI3RYwsX0R133E4z5s0mZzQ8EAUgYbmX0DUOBCYXB5mgngQV7VpwX9d5WJZDHQcP0aefbqE33niLcrmCmr9rKQvrQgDJ9fZ0mYbxbTaTXeVaxl8+/vjVndUCPEO1skbGGaoZGLYAsmrVKnvs2CkTHYfuacxmX4w49vcMg8ZeACA69otGPMOcRA+i35VcXsnMVLHksJIr0j3LXBMiAKIBR4/RF0DCCwoAwllPvs+Fg0j2NRWAOJbJBYRAGEkpVeBUaaU3VEuTuFMfgwcDICTKJRsL/+w610379x+hX/3qP+jLL79mA4k6lqASXUEir/BQAR9DsOCM9rj6AkglhIXUXYSwlPeBq4H3AR0q3L/luxS3TJrUPIqaYgkanU7TXfNvonnz59LkGdPIas5QOWarEFZoXmrwRmoHEL01kBoZzBESJPa3H2QAefutdylfKHIRZnUdiL4evQUYuudWy0iiOyZqy9oDyeV6zpmmsb2pMbvSLbtLP1r15q4RAKllNq/eMcMWQN544w3r5ptvHhszY7elmzI/sS3rftM0JmCPWBHgUzF/Jg+5Gn34Z2FhqaC4ToOFGFfZR/f9cHyc+50HmUlaL1ab1CrTqnAJabwSDvEJgCFSJh75INb5bUdVuksG2sii4p/7zg/9UiqxFhY8Dpv5G9Fy1OnYRMVCmf7X//r/aP36jRy64X4glUKZkGHkXXqlrlzNSZW2ZCWNV5R1g/nS/AdApAzQcEyyHYPKhQIZXolSsSjddeNNNG/adCbRp4wZQy2jW5gDcVNxKjtmHQBEQFFEGfXcm6wLhucGb2zf3gMMIO++8zcqFktSnV7WYBNeKd89gIQ7OwYdRH0/19tzzrLMbxobsyvI9V/9YMXru0cA5OqBQy1nHvq3vpazDsExvu8bbW1tTXE7PquhoeEXdsReYlnGVCJPdL+VERR7IlpJEM8DmXzs2HFa27qOXnnlVZo1ayYtWXI/vfDisxWhWYQFgtDAtTNFWhcK/wUfwkY+vLHVWS0haREJAAWpLny4Iogre3N1ixWVFEWIsFigkj3hjBmth8IYokraFRnPY1UyprALhsChw70pdNbY4B47qu5xj6KFhXH4GSpFWdx7Pl+mt956m5Z/vIIJ42gkyrtv6RuCPAE0V8Jzl0wuzBlX7vMWQ4SvNO6pDrWqBwgIZ7lxkWUXIEbPcmhPcf9yElmXVDxKs6dOpbtuvpluX7CAxjY1UaahgWLpFLnxKJWR+nuBKsmVralwKi8DK7ZHpvSMx32XSy61te1mAPnow2UMtGGpkwueQ9/LCWmC8dakepkN7jEOcLRuTMZy/dLfxO/N5c6aFm1ras6uNBzjtdtvn73rl7/85eXnPA/JlY4McrEZuLKVfJXn9mTbyXTOyk3KZNI/s2zzEdM055LhQ13Cgp2BkZGNNCqsgxcMzXWGI4BAEwp/JG1VRPT0p283O+2Z8I78gqcccAXcIqKf58j7Uv5uEC4L5RHJNxR4wNjiWjSA4Nww+NFolFNKNYjUvlwCpgZgCRKdx+CmUrr4kahUdOmzzVvpk+Ur6b33PhDvhDW7YI6kNwYARPptSLU9wEyDiJSe61CKgGLFV9GZfCzhLmrErArslkTGhDyK2ialE3GaOHYs3f+9u+mBe79Pjak0pdJpiqWSVHJsci2TwEcN9UdABKAIeDOkY6MKU+XzJdq+fQe3sl25YhUViuUQB8IPLrztCDWMUY+Vp0V5JlxHNfTXH7QFEGl6TH6+N3fWtGl7U1PTSts0X7v5zuk7RwBkqFfO0I5Xh5UxtBd4sdGOHDmSKHYVxzRk4s+btvWoaVl3mCYlDNNwoJwq4Q4YEyxPLbanxBSHoQeSz+ept7eXwQOGNcx5sDkJAUogJlm/56HDVjrjTYNIXwCBJzI4L0TMOIpCtUmXc1X3s8Cz3b1rH23a9Cl9/PEndPToCS6ay+dR6CcGFcWSKK7EZoK5Dgu9Q8Qr0iQ9vE1N1mNH7wKEOPQnfAubUlYhht4Wqmh8Kvb2MIA0pBLU0tREi+6/jx5asoiSiQSr7yYb0lRkUUtRRq7HxzcAIAJv4nlBkddg5d2vv95GGzd8SqtXrSUUWUoSQn/X0VefC/epQSMg3RWjJPuGUFzpcv7Oa9WF+gE8S0QHJFOjUOg9Z9nG9paW5pW+5b96880jAFKPdTOUY9ZnZQ/lFV5kLMiZ9Pb2No5KNjxiRp1HHNt+0LKtjGFSDACCpQ7wYGFZTs2UP8PVAwF44A/AQxvrMPcQBhBxELQceH0eSBhAcAbtBeHnMNLwPrQHomP1tXElAiAw8ErmQoElpDqqDeGZM120a+ceBhEo9HYcPMweRiQS5U1DuSyd/gTALAII4+M4EtoSB01H4nFOAIgErnAV0moWIS2fvHKZZV5YC6tcpJhjU0MyQY2ZDD24eCE9/ugjlMlkKBqLkGFbVLJMBo9KK5MhfgwAEE6vZg0zCfEBJOCZbdn8Oa1fv4k2bNjE/xapkwEApMoHFaBVsKkV164YNLSXW7kCtbNjTxlti/0yp/FGHHvHmLGj1hiO+eebbpq6Y8QDGeJFM8TDDWsAQSpvJBJJNSYbvheNRh6OxGPPOJY52rCMpFT7Yq94/QBIoVBgAxj2PrgivVI0GVSV9zXuQ7xueDjJ4Zfzh68Bf4dhCIevArK3liup9kCwSGHUxYOQ5mDawJWKZTpx4hTt3LmbXnv1TVagxRxB/l2MaZksZI7Z4GMc6u7uYVCKOFF2TbUWU5CVJiBS0eHie8H9EbnlEnNC6JFCXpkTDFKJOE2eMIEeXLyIHnnoQcpmsyxyWAZHFbE4U62eAFIplkVbX0M4olLRY+BY27qetm79gkoleE7IQuyPMA8nGPBTVQ9I+lDqpIvL8TTCoBH+OxsdiVqxR8cA7rsIYfVEovaeseNaNsQisd/d8f2nv12yZLKfzyMhndBpkb+q/33+/Hl/0aJFIlUmpOXI5zuegWENIMjEmjZtWrS5oeGmZCL1oBOL/jTi2JNMy2iQdqjqJeBAP+cS8Us0XD0QhK4kHCN8gzbUGix0rD9s2L+L9aTBIUyi6zDW4EJX+mqDHDGEsXTCAEhx0b4SXkuqq4kK+SKdOtVJr7/+Fq1bu4H27Nkj5DmeN6uyCAkPUAGHBGMajcTIK0P/S3E3lU237nQuBLokVMienAEEnQChj1UuMYgk4nG65847aMnChfS9u++mdDrJAFR0S2TEkKX2XQAIZkL1hSeL3LJPK1euodWrWpkLgcyLeG4B8Abron8A4Z9yg/b+QOfKVpXQNz5Bfw31NFgraChVKhXzsahzcPSYpq3xRPo3Cx9cvH3MmBYzny96mQxRU1MTfzWVSvlnzpzxJ0yYUG5paUFuGV52cVfF8x4Bkyt7RDV/e1gDyC9/+UvzySeftFoymZmRaHRxJBr751gsOt0wqdn1kYApcXOEsaQaXdz44Qog2kCHCXNNlldMb6W6Vx5tbSGjmtdL1YGBEF7/y2hwXkd46ABAkIUFEp0zqkxNigey9iIo6FO+t8j1ICtWrKL33nufCvkSg0gsFqee7h5eAw73TeeADxtUKZhEyAp9RzheRaYFnTDRCONeJCqRgFcSQnMWvkuUz/VQLBqhCePH0ZOPPUp33XE7TZs6ldObrYhDVtSmMroFYnddL3sG7kZL/PsSosO9IWT74YfLaMUnq7mdLdfOXGMAwrDEOwGpA4GXVyoV3HgifmrChLF7br3llj8vXrJwt2+VnGg04lhEsYhlxSzbNh3bKBuGUXDL5W7yrO6S7cOt7DUMI18sFoumaRbOnz9fmj9/fvFf//VfyyNhsMt7v2v51rAGEKTyYh3ub2ubHI2n7nWizk/isehNhmWMc33Xkd4QAiAs5TDMAaQvSGiA0CDRl1SvJ3jwJlKR9mEQC1/DlZ2fg4/S0tYtcwaWBiSO+2NTgH73LFQo2VcnT56hdevWc/X14cNHKNfTq0j0MhtWhLDgjXA9oGFxQSQDCDglDSA22vQKgHCGEzwU5YVIASVSgssMPpMnT6Rbbl5ADy9eRLNmTqfGpiwVcnnuhx6JRaiA1rdIBKgLgOAmNO/E1aIqQ0287L+++3duunX40BFWoK4NQDRwKy+sjh6IFovBBkFCkyYVS3lKpxO5SZMnn3r66cfX33rbzcfcUsG0o07EMY2oSX7UtNi9cA3Tz/ued97z0DPNPO8RdZNP511yz7sFt9Mre+dKRqnLdd1c1nXzZy2r+MUXX5RfeOEFb8RDqQUaajtmWAOIvsX2bdvGOvH4HZYT+WEylbjbssypZd9NSL8LARAQqqq797D1QHC/2vuo0r/SpbxBGXbdvY++ANKXh8HvK0WOiqMZLKAgfKXDcjoUJuE7XeMhYRn5N+ofPNqxo40++WQFffrpZ7Rnzz7qPHOWkskUxWIJrks5f/48g0bEjpANOXvVC4X3IijKYw/EIJcBREupoHkTjLBB+d4cFYt5GjduLC28/3569JGHadb0adQ8KkPRqEOlXFFCXpZBRR8eiADQ0H6UoQeZr5651L1gk4TkAJNef/1N+uij5XT61BnyffAj/YWwwuEr9XfVSYv5jzoCiEjhSEEq1gmSGjCvqXTSnzZtivuL//mzwswZ00u9vd1uLI6MOm4Z4pumySkxiB96rlf0fer1fQNqmt2e4QM4TrleuaNYKB8pucVjtmWdMTznTIEKZx3H6Zo4cWKRG02OhLmGZEleFwCyffv2pmwsNo9s++FUKvmwaVnzPHIzYQARMTsBlOEawuICQvUnzIP054FU1YEMyVK5cJC+1fA6xKbBgxtXaYVfRbQP5lKCdqdigMNZXpq4F15LQAR1HqdPn6Z9e/fT2rVrmUDeuXMXE+bCiRgMIFgXyXiSqOxyOil2wUwWw0pxeq9qsuWLceO0X9vhk6BHeyTisOexeNFCuu++eykaAb9is0IvTDh4KoTdEMYS/cL6AYjMi9Q8YYMkPVEsevnlV+iDD5ax5AvWfQAg7LeqxxC+rmoA0fyhHDi0ZkJIdHloKCREGwGAe6mcp4aGJE2dOsX/xb/83Js5c6pXyPf6TgT8DudUavFFnWXhGYaJFDOU2pR8Mno9z+/2Pf+s77ud5WLprE90olR0O4rFQrvnlw86hnEyksmcHTVqVM4wIGw28rmSGRjalXElV3IF3z2xbVuq23Gm27b9/Uw2+4xpmbd75I6Slq1SDyKCisObRA8XEuqduQ5jhadPk+t9iwuvYIov+tWg94ru3RFUousakMvhQ3SGFO4HRhmxp/A4mAO9SRB75FGhUKTzXd3U1raTvZFdu3bTyROn6fTpTurs7OQ0aBDDEQACa0dJoSD2t/Ay2PvwfCorch3XH43FKBaPcVZZNpth3uO2W2+jBQtupOnThfdAWAtjRSMRJocRdkPvdOki+90ACCsuEEJ9Dv3xj3+m99/7kHp68gwq1QDS3+O8EECGGjiqzqqysDBnCEPajk3lcoEymTTNmDGVfv7z/0EzZk6TpAdL6nGQU8mV6+F2zqEMQCKjTIZZ9H2v4Ht+gVyv1zDNTtd1j5RLpQOu7+5xfX+fYdv7e3p6jsdisfPjxo0rjHgkl28ZrgsAQW8QytPEWMK5uSGb/ifLMb/veu4EbpikAMSyIrwzg17ScPVAYPxyuVyVFxIGkL5ptXrXfvnL4+Lf7K+QUIy67NpjMTG6GkSu5DqQmov7Q5hIV74DVMBr6Na88nN0ZRTOI5frZan39es20datW2n79m+59W2xUKBSochpuLoVL0JXWrQR4CG1IJw6SslUktINDTR69GiaN28u3XbbrTRzxkxKJuKszJuIOYQU61xvnuJRqX2B7Em+0MvjDPEGXufAsseknzHWtfZAIGvy0kt/5Op8JBNcawASxlOArZDo0DIrUmNThmbNmkE//R8/ppkzp6t+J8AFlf0GoNaJIiwSquud4J1UZ4yhq4vjOEXy/Z6y53YWCoWOcrm8rey5XxTK5Z2u6x5KJBKnxowZkx/xRi7v7bwuAMT3fXPXrl1NDtG0bDb7L6ZtPugb/gzLsg0DwWhWasXuRYjG4QogAA/80eGrvh5GfwR2X2L98pZJ/98Kh8nC3Iyu9tZSJkMBIAjd4SMeiNRvaLDSFlprg8HfhLQ7iggL+QKdPXeWvt2+g9at+5RBBL3hRzU3k4VxoG2FkBNX9sv4lhMhB0WQDAZRciIONaTTdPf37qZJkyZSY2OWGjINHIIplYocvuLSEGSMQeYEY9iKnxnKCa+MpSRYuCe6FBNiDrTeGwoHX3rpD/Thhx+rPiSiwhCk8YYvSntHF3ogqEivA/oFd6GVeLnIBM+0TE3NjTRz5jR68Z+e58ZcmFdoSjOtD8EyFghl2BSvkbO59JCh61VCqsKZQAfTK7mef94j75jv037PK+8olkrfkGdt8/Pnj3UTdc2cORPeyMhnEDNwXQAI7nfbtm2pmGGMTTc2/tx2zEdNy7jZNB3HlLxM8iDSO8wr0bWUiQaFMIDUEygGWk9h7iV8LZr7AHCEK9EHsS4vcWjf2gU5XLKzVFGjqt7TXtme3fuotXUjrV27jrN+5s6ZTWPHtFA0YlGxWKBiCSEo6DKZ5ERjFIlGORxlovMg6kZiUbrxpvmUSqdYYgU8iOhrlclmnkeMWqlUYHAToOvbIXGoZkAABEtbODGp80DoCg5Pb65Av//9H2nZsk9EZJHBQ2R9dAGmXEkYPLRRRixQpYBXAKQeZkKpCbNihM7oc6m5uZFDVy+8+Bx7IpwpxyUe8DC08GIQEhwYQML3J5KQPvmuj2adnnfO8739btnbVnRLX5Drfm35fseoQuH0vy5dWhpJ+619ndZjZdR+9iE8sqOjI57L5ZoyqcRzlmX9wLTN+xwnEicyHcS0bSvKL/RwDmEhZIOYsP6EgWQIp/Kyhurr/WgQERXdoZZ77x9AmGb1hEyH0ZcUXxQAErW3d9Bnn22l1avXUCwapXvuvpvuv+971NLSRC4EEpUHgl0tqt1hnDEGMyRaZdginn8ATjQaIduBRIqEwRCKQf8SaDtpMAuK8OrwmqnaCe5SyfcrUiZY393nc9zKdvnylfxz0YHrD0C0ke1LpssSCDyQOly/lqOvF4D0WcUiTKFaOPu+63neeYSw3HJpR9nzVvqe92V3Pr9v+vTpnYZhoDhxqImry3qvrvUv1WNlXJV7RotbwzBSmVRqScSxHzUd64loNNJIZMXKUGE1IwwgMDDDNYQVJs751Q+l7Q7kgQw2dXYwD+9i5wxXyQ/9NQwMIOA/ensLlIhDysSkYsGlaNSmjo4j9OmmL+m99z+gVDJJDz/0IN111600alSjElVUwRoGHukZz5UoDAxCtLN+FjSxFPHrIU3XRX90m0plqCQXmTMBeHJWWFlSjusSBoL+IJpdAUDQZRfZV4bFulednV3cynbVyjWV1PWKDtYFYakLxRSV0n1dAURKIIVAr3gghnggM2dMpxde/BHNmjWdLAYYhBdFn0xmM/z8w3LzfcwZpyGLGAsLpuhfG4bv+37Zc91uz3NPuD59Uy6WN+Zz+U9929/n+37n1KlTRTRt5HPRGbhuAMT3fevo0aPRcj5/RyQWecRyrB9Ho7GxpmGl4IFcL4WE/Rnti4Wvht54B+vpUqBVv3P3ByDifYjcS5nDT6BNcj0gkT3as6ed1rZ+yhpR6XSK7rnnbpozdzplMykl1y7y9BxVVzL10pNdQie4l1RDilKpJCWTcQ5hFUsFKhR6KR6NkeuVmA9B2A5/AEIw5vUEEFyqy9XyCkAIYpFFOn78FL3x+lvU2rqOJXykoFayEfttyN6n4ZaEhWCY68eBqBp6BSAyz6QAZEYIQCB1wsBRARB59ip9QMB5gPaNujapYuRUvZT+ObgR13V7faKjbtn9slQqbXSL+c/O5/P7y+Xyqfnz55dG6kUujqDXDYBoWZPGZHJOPJN4MBKJ/DwaiU0xTKsR3Af0gYY7iT4cN0P9EftXfh99AUQMHUhzfMBJwB6h4dT5rjydPn2WvvziK1q1ajWdOHGS4vEEV5GPamkkFKkhvo4EWB3QUQGcSrMp2Cjbtmj0mNE0YcJ4mjhxHJO94Dt6cj3UkErxGPBCwEk4ToQBrFSqD4Boe4NgnhkAACAASURBVIlkApFz1w3TTOrp6aWOjsP07rt/o43rP+VkAi1x0r8ar3oaVSAiO3YBEDUbATXCpHXlGq7g78IVMYPOCQgVAJk5nV54QTwQBhBGYe2BKADhvAEVZbp4/1+JRSntOPZgdOGt/BwDF3zyD7meu703l/uoXCh8bkQieydOnNilwllXvmSv0xGuGwCRteAb7e3tk5Mx53474vzMspz5pmWPMU3Lln7Zw1vOXa/Bq+VxXOoduJR3FBT/XWqkS/2+fwBB61aYPg4pFX2C1PvBg4dp9eq1LPl+6tQZOneui38P2XW0pjUtnd0jnbW4yoANFiyj6gOiCOtMQ4bGTxjLtR+333EbNTVmmQOJxpBaLJIohUKeTHRjtFUP8qHP4a3acEtHQmRggSw3qKurhyvw33/vI9q8eStvnJDmzF1MBlTj1cY4HPav9kCGCjRkHNUlEwDCHoZUpGP2dRYWh7BmzmAA0QQ6eyLcl2UgeqKvOdMAozpQVoKJ0m2Sj5ZDwIl0+553rFgqfuG67rpiubzJNM32ERD5B/FA9G3u3r27JZmM3R51nOdMy/6+adlTDcNMXA8Npa5lALkYHxOuF7kUNNT2+wE8kJK0+YV96T6fp7Ydu2nd+o30xedfsU4Wmi1B7gTXA3LfoxKnhgbti7XKuKqSVnIbbLQMoogToYZMmiZOGs8SJnPnzabRo5tZdFG+Kdpd0sNEwkb1+OgNdzAL4oHg/jo7z9G323fS8uWf0Beffy1S7qauRO8bkupDnocLNPhXwT0MPYDIuXX2Gnsg5FNzc1ZlYf2IZl+QhSVzHISw+s5u+P6q10jfzQ2vyVCzTnAi0M3yfK/Dd73N5WJhXYnos1Qq1ZHNZuGJjLTW7Wcx12eF1+OtqXHMtra2dCLhzI5GE4siEedJw7AWEBmNWo13OEuZDBZA6p3aG+Y4+ssIC/9+aPmQ/gEEBgHd93K5Ah3qOEorVqyh1197SykQoOjMpFg0yQADvoJMj9upsmcEGRMlDy8bXNUrBBEOBgiPQ2SoOE+lE/Tkk4/TwkX30k03zeWwEUty2AqYOL0XBXL1eb00gGhKWUQlUetEdPrUWfrii69p9epW7o0CHgbtnFmV4aKhnv7ndChCVQOBTxDCgiKAeCADAQj7LNoz5Ca+/Xkh1QAZlrvq+y5werci11X0AjwMprTHc729bqm01XO9Dw1yv2qZOPEgEY3wIf8IAIJsrHQ6MtE0I7emEomfkGl/j8gYDykTycsfvlpYNWJo5bDvEkD6glu9jKecpzoLR+/0Ea4BgJw7102vvPI6fbZpCx05cpyJZKTmOg4ypECue1QsQSlXZWsq3pwzx2CMVYGaJm9Zu09VS4M4hybTgptupCUPLqT77/++7IhNIss2WfKECwpLIqpYj4/uY8+AoCVYVLHsiZOnafNnn9O6tRvp22/bqJhHQy3VrbA/wrnidQwAIMqLGkoPRHMXYQARDgQAMlAWlr4+8UI0gIR5mmqPT2WX6WdQwRsVPqsqQKyEs3yXu7XRGQN1Ir63xnVd9ATeOmrSpJOGYSBGOvIJzUB9VvhVnGJUpe/Zs6fZcWhGMp76mWVHFlmWPcNAj1E4zKofSGvrWnr1lVdp5qyZtGTJA/TCi8+KvhuTbNJIqLro6ire1GWeut4Aoi/rUoZSX8eljqv9Nqtj9RpTQCgf2N9Bn27aSsuWLacD+w+xEq00W3LIZvBQBsSA4i5shXgYWtEXY1kMIvpqlPirJGlxuArRDGRyPfDAffTYY49wKjAKJiF6EIk6XFxYLhV1r281kJDFQ/ERAEG/EokBsYaXYUMbko6dOE0bNnxGGzZ+Rjvb9qi+KOhJD5VeCdtUiynqa+pzbXz/gEqZiIEAxARvpOaqVpDBYNqj4PbATKKX+STNzU00AyQ6CglnTiO8tcJHCffBV4Te9BUQqSb75d50jpeEK/n6Q2BeldgRum1cP6doG0bBIOosu+WvPddfVSyWV8f90q6GEVL9guV73QEI7hDiioV4fJwZifzUiUQfikZiN9uWEyfDtCFpcuzoCWpdu5ZeeeUVmjl7Bi1ZspBeeOGH1yGA6N36UJit/sfQld4DgUM4tHUpEj0AmrCRqz6vhvW+VwMnAZX6K1aspt/8+iVOZwUdwZ6nUmGGGkE+XyDLtikOHStTAAG7X3glfH4ABDeckm6HMFj44LhyucRNpFCV3nn2DN1+2630+BOP0rw5s1naBOMijMXjeWhoJb3U5aMB5MpBREho1Gez9gr5KJD1TOotunTo2EnasOlz+mzLF7R7734q5F3WC0NFukTx5fyycwc4SghP/1za2Ao5IFijTAQjrNwHG1o1DgKDl2qY1Q/cq0ZYug7EZzDH2I3NjTR1+hR65pknaMa0GwidpHA+AJXl++SYPkUtg2IQmIDECV+WTurVISw1Oyr9Wi5bFAokN0JdUZgDUe2NWVUANUCeVyqX3aOe564lj5aVy4XPRjnOYWP0aMgbj3xCq/q6m4z29vZYT09Ptjnb/IjjOA9Zlr0kGok2GWTGQbIeO3aM1rS20tKlS2n2nDm0eMkieu75Z9U8yMvJIntDt2nsd46vPMJRjf99k1OufPyhWxoCNOHxgq6CbKA9GGiElKjSw5yFCDnDSBo/ccaRkgnRBWhsEsF95Mv017/9nTZu/JR279pHvb1F5gQQtkT4SnfqA4ku4SjUR0iYQzyQsIFXJqmKVPa5Wj0agTpvlPL5XorFoqyLNWniRJo1axbNmj2bbpgyiRoa0HuEk1PFzOvxVQyfDZk6nQcvSOk7odshT5Lqhqifp4TWlAFksy//K5PLul09+SLt3HuQvvx2N327r4OOdubo8IkzdOZsD7muSbblkA0PDJX16O6IokjbpjJUDaAgjDbB0NTCXAKM0EZYavBZBwzXWioUyEZ9i2WxJ1BgdWTiGhiEA/FsuIBSdUjEc5I/Su1YYRHXYHCRpsq8ksRI8g14UZCRiVIilaYxY0azWKVtGOT4HiUskzIxm8ZmU3TLnBl0983zqZzvISRpRRx4fR6afJAPLsjDJsAji0FJ+1v97ZWDn3G9DytW2Cwvj3rRUqmY831qI8/Y5BYKH5JZ2tY4fvwRZG2N1IcE26KhsxLXyEirVq2y58+fHzMKxu1kmw9apvmc4zgTLNNqQP2uAMgaWrr0ZZo9dy4tXrKYnvuRAIjUx4oUhuxYrnzHONC0iEEdaPzwzrW/Efpm1Mgx4cu9lgBEQEIybcLy7xoQ8F8tmKiXJkIzUgAnIoci2S61A3g22AwcPXKMDh8+SgcOdNCG9Zto/4EO6s3lWXUXoACNKAAI+xLch1uNrnfdlfoHbUzCPk71s8H1sVCipToWuqIMm06lafyE8TR16lSaPmM6jRvbQi2jszRm7ChCLwvJHBKPRn+0cWUsYdzAfWrCPrhGXfRW1f+F+6x7VPRKZNgOne3ppS1ftdH6z7dTW8cxKscylHNNypehI4VmTDZZ0MrCHDOAeBSLRKhcKHBv8iT6w2sAsRwqA0C4F71I0vNr4CLlNpCkQQU8+3cWvB8dBlRzx/ioQFKvcR3mUj8HcCLUx1L3iBeCn2Tddot8dJ9EC2MWpydyoD3mFinuFmh8NkEP3HYjPb7o++Tne9hDkZobwKlBngXpFp9M3yVLhbsGDkUH75CeXw0gJpl+uVTyfM8/Th61lcqlZSWvtN7JO9sapzV2j6j3XscAolrdmvt27JvWkG5Y6ESj/+yTP9M2rRbbth0NIC8vfZnmzAsARGg66YWtAaS+Mb6+xGXFvISApX+guBg/E+xcrxFEV5fBmU/kcwqt3qHCqMMgS9qrGGwmuYslVsTFfSL7CTIiAYh4bDC6u/MMGuvXb+QOhLEo5EsM/q7Im4tCLfgBATDxNEQnCyCAIFDtGwTtJQFIsNvWQpHwnPAz3Ne4ceNo8uRJNGvWNLrr7lupqbmBQQSqvihGhDHmFrrc7dDjcRyo+ZoSXuNsJFW4qJtxYXxocOG/nIIMSRXLoDx2/pZJp7ty9NnXu2hLWzsdPNND8bGTyI02kGvFyTcAnkoZ2IX0igBIPBplDwSgkozEFYAY5DsOwx0ABNIsZRxvEOuHyXVLSA/eiGS9ofpenick7blzoyX96+GtoM5DRY7EG+BQmBQOQgWZg2HslViV/7rQ9ULg0TcJZToRr0Re1xkqnT5GWdule2+aTU8u+h45boFiNgDE5g0DRPx9eFPYpGBufYS4JNtK165XvxHhd0uF9gBcum4GpJLn53zfP1YqlT71yf+IXFpzqufUsRHl3usYQGQn7hvt29pHpxvSd0WT8edNw7jNMq0byKD00aNHqXVtK/UFEKw0uOIBgPD+99qywpWrGQhYtCeiY9vay7la9xFcp+ywJbQBwNA7coAIjJP095Auhvh9viBhklhMyG8YT4DNqVOdtOPbnbRh46e0Z/deOnH8JPX0oKupjI1jubkS1z9IJ0L2Pji0geJBOYcY8drnBaCjQUTasIpsCa4b/AsMfDwep8bGDDU1ZSmTTdC06TfQ3LmzaMbMmYRCRNuxxHAagSeFnTjWHHbSHPhiXibwRjBPOJ+Wz8caxW5b2vBZdLyzmzZ++S1t3bmfOrrylJg4hbxEhspWnEqeRSWuVpdqeuh3wWhD9JG9Ec8nx7LJLZepDErEQX2MzAmHcZkTEiehv5mSdFhJg+b54Ta1cv065MgrkBPGEEgEgIPTcMn0ykyI45ceAIT5FAC79PkA72Gj/bBXJLvQQ3ZPJ9m5Trp77jR6ZvG9lLQ9iiN12iIGL5ebhkTlXAAQPO+aH68COnaIpIc8i4yR73qu10Oev8v13Q/zheKHuVJux5QpU86PeCHVeW/XqKG8/Ms6se1Eys2482JW7BEnEl1imHQjEbXAAwGALH1lKc3hEBY4kB8KccgAomoD2AuveQVe/oVe1jcvDiDVr/vVvIfqMIG+1TDpLsZd2vVKcyifC/5gCGDo0USqXPbo7NkuOnL4CO1o20VtO9BxcCed7TxHeex8VahLdUqtFM9J/QN2/UG3RN3wijM2BwEgAjpiHNnAcjgL48vYuvaDO+zBsDlEo8eMohtumETTp0+nCRMmcGwfXQ2TqQQr+sJGA4BA0DNIWDDEUpMiGWLipbLx1erCUByGuq4VoZJv0rHObtrwZRsDyMHzvRSbOJXK8QYq2jEq+AAQ2eVbiPfwjl+KJ+GB4ekgzaAELwrnchxNszP/4JXVMSi8hAei5gs8Aa4MoIm/V3rDqEp+6fQYfLi/uvJA4PUALiIcYpKjIMciOVYyLsBDAMSjqFukWClHkXwXlU8fobvmTKHnHrqPMhGimIVvwmMtkgfuwo7K+4vvcyFobS+XXo8aEAEilawaz8dO5rjneWvLxdIywyi3ni+Vjk2aNKm3ttGv36PqG6G5yvPm+769v23/RMd27kil0z+yHfsen/wbjh87blQAZM4cWvLgYnru+edU5oneIWu5gxpX4Hd+rxcDkIFCY9/5RValQotWFUJWCCsFPc6lhwcMsvAdaEuLXt7pTEoRpC5nVe3cuYdWrVpLW7ZsppMnTnFYCMfDiCGEoT0X9j64P4aExnTTJYTGxBBLx8TBAkgY9HQ4Bz9DKIu7EFoWXwsI9lIpT5EoQjtS35DJZGn69Gk0b948mj9/Ho0fP5YaGxskHKUMcS7XI9IoqpEVsBRem4TIJEzGdph36w55RoTKZNLxcz206au9tHlXO7V35cgZP5kKsRTl7SiVkN6LOeDv+Uw14HpQAwOKyTIRKpKWwYBFMxpVRD6R6RIVC0XO2IK6MY7RPBWahcHYousjAyFCjZCSAfgpjkqH4KQzqGzM2AtEDxWEpuC1VOKtOjFXTJLOurJ9j+JQOS72kJM7R/njB+juuTfQi48upEzEpyjamru4rjIT6OREWAVZvCYmw2v6SIag7i0fZHaJwIDvmQb6iPjbS6671i0U3875pV2TJk06U9Pg1/FB1zuAGIe+PdRYtIrTmhub/8m2nUW+788/ceKE07q21WIPZM4cWrR4Ef3w+R8Kaa663ekFNVS5+/2voUt5EX2/dS0Bg+wb+5+f8H2FQ1iSedU39VfLnkuYRhtNkLgQByzQ6dNn6NNNm+jrb7bRvr3t1Jvv5U6D4EEQjsJlwEOBQi4bK3YQdNaSLHGROBGSV/cn0SGvWt9vDSCacOWzhLKjQvttJf4Hj0qyygCayN5Kp1I0duxomjptKs2YMY2mTJ1CLaOaKJlMMNgg00t7MvI9g+XmwR9Jlhpk5WNkmlEquRYDyIlzOdr0TTtt2b2f2s/3kj3+BsrHkwwgZdS+gOiGp+MWybAkxbVQypPjWOTAiLs+lbCDh9EFKKu6DwCIhRAgPDjVPhhhMO6TAiBQfAzCX5haZHmJOnA4fCXPgZMBVD0HP3/lYVRSF/j3wR+m/zl85VIMXEexhyK5TiqeOEj3zp9OP3liMaXMEllugfxyXr6JjYkdoWKpRAb4E1PAeeBPsH4lpCqJDFqRgHeUKLZhB47TyTp8399a7C0s7c33fD5u6tRD/+hhrOsaQLBwjmw5ksgn8i3NLc0/NMh62DDp7uPHj6fXrVsXeeXVV2j27NkMIM8+9yzvnMQsBiGsaiMpdJx8rvTvelkP5hFcCkD6brcGM3atZjR83OAAhOeWi7XC/Ax6bgiwSHaVAAxCTnv2dlD7voO0f/8B2r59Gx082EHnzp3r06AKiCNPBTte5jt4PE2KqtBJJQVKAE1nNw0mhBXOHgsDhw5fBf3gLeEYwG14CPuoegvl+cTjURo1qpnGjR9L06dNo0mTJrBI4+jRLcypSGaWqkPhmg/Nh8g9cU2Hge6DNhVRGHu2hzbCA9lzgPZ358meOIXysST1wpgaDrngJlDzYngsHomITG++m/u3R0F0l132HmAhrYiEgFi30BNCmQGkiGZZtuq+KJ0QOfxloRcKiHlDvEWugVE95VV1pp4r/WxhkxF4Armvg8RS46hSfJHo4HsE7yOqACRaOE+R7jNUPtVBDyyYQT97agnFvCKZpRz5pV5+9qZtcxZXAZ6QL+nLF4/ShwEkWBP6reENAzYevF551ZwxiHbmcvl3/FJhTa9hbJv40ksF45e//IfVyaq3hbkcqzSk39n2xrZIek46mRmTWWKa5sNExsMnT5wcs27DuqQGkIWLFgqAqPx83oHpthAKUoYGNMLgc3m3Kbv3gfzyvut4sB7OYK9pcAAiO/5Q4VcITLR9hxQJajh6untp5aq19PnWL2n3nj2cWYVdOLwOGGUYM8iyu+Wgl7lwERIm0TwF7kgT0OJB9M/J1HLn2gMJDKK8PtJWVjKUhFy3FTfiMbkLhV58EHLjVri+aGrB6LW0jKKJkyawwu+CBQto9OhRlE4nKZ6ICaGusrXgLYCAx7m5mt4zuEla3jXo8OnztO7LnbRlz0E60FMgZ9JU6o0nKWc61OvDS/HJdCyKJSLkOAa5XpF6zp+jhmSMkqjtwJyWVA1OxGEuBOODzC4XWcaaIiDXmUdCgNDggknf9Sifkx7wCMXFotLmF4CJMWS6VZ4ySH8kS6BfCzgceDbgK5jBkA2AVLRLfw9s+CGhHfHK7IFEe7vIOX+KvDOHafEtM+gXzywhp1ggowgAgTdlc/th1JMUimUFIPBARKa//0/1+q2EKMObDwYQqR2yyOg1DPNIbz6/0iuX3+/1vLUTJ04894/shfz/7L1pkFzXdSZ43p5bbSiggMK+csFGUqREUlxEUqIk27IkukXaM23ZHR0TVkxPeCL8YyJmiRlDMR0d82ciOqZ/WW53y3YvEtmWbMsWZUmUIJEAN4ALQIAkQBA7CgWgltzf/ia+c+7NfJlVBRRAQiRFpFSsRNbLt957v7N85zu/9gACaZPdu3e7W9ZtudlzvYct23ri0sVLm/Y8v3f0O9/5jgUP5DMPKQ9E3Y2OB3K5sbeYFec6bCNjO1+UlweTDxJA5g9b5W8BOgXCmisWC4rOCuon+ouDFSUW97F3TtHhw0folVdepxMnztDU9CxFYcx9N7D4sFQ6U0gzCVXwGiXJbPFwdAFb977kF/xusvTqSnx0nYowwbrH0qEc3cI3Dyi8HKrkd56CDPDQ9SzcN95zWKBx5cqVtGXLJrr55i3cD3xouEKuazONWQs6CgUW5CiDQzZBYtC56Trtff1t2v/uSTrVCslbu5H8QoXatkcBSfiqXC7QunXLqOCBXRRTs9ampUMejZRsclHjkWSEOkbHQ303Oi0RYR0+c26Ww0ObN4zQhQsh1esgyxq0fLlLYeDTW4fP09jYGI2ODtDQEMKDIgXEzgVCi9hPBJn5lGarbZqemaGZZpv81KTUKVGMwj+ACIeOJYQlvUgEQJw0oWLik+fXyW5MUXrpDAPIH3wZAOKTGflkJD4DHMYBzq5D4Vbad4sFEP28mAAAKr/KyfG9xyWZZmyQMRuH4b4wiv42bAdPz7Tb57dv397tM30d5vyHeZcfBwDhNebN/W8ur4wO3110na9duHThE3v3PL/2qaeeKiMHogGk+6AgjqcKvzpB2uvwGK/27qtQjT6TbiGiXiwXApCrPdBirrXf++gHkLn7CAOpz5Bkdzc3AS8CfTrOnjtLbxx8k9588wgdPXKMGk2f5cixMMADwaKLGDykOfACcyn/yie558vN9P4dAHJ196XLspJ4eb64T3s5Gmg4Yc+UYQE37pueo7hqiXgdIgXpB8C6fPkyWr9hHSfaUUuC5lWlstRp4HoRFuMcjoV8A1GgWFgvHDxC+46dpJONgJzV66jtlckHSwt9QkyTAWTV+FIqugZlUUj1mRqNDRVpSdEhF0yrWPhPrmtQmKbsJUSZQdM1eE8ZjY0WqNGAWCVnkWhwwOC8ybmzNe7SWKkUaKCidEeU/L3knw2KEqJmM6N6w6fZWo2q7ZDamU2RXeIkP0JsHMLKAQgztbK064H4dXKa0xRfPE2f2bmJ/uC3P0tO1CY7DsjKInJBUUYiHzcF9wd+0hU7Ks71oIWqnXCr4v5cmWWYmWUYzShK3o6j8PtBEP1tdvHi8fE772x/XCvTr24GLWZd+ZBu8/rrr5crlZGtjmF+YWZm+qG9e/du+97ffG8FAwhyII891lHU4WJZHY/PX4/kYOV1Ne8XSpsoD78/Xi+WtByjt3pZHTv31HpBZKFF/Xq4Uov0dnIOkjCmENbRkxO3M6HJyVlmWL3wwgv09ttvc9dAyJCTgaZMUkiIhChPaFi4XONhsvqtzj/I4o7PdfJcH1jCWldO9l954OZDWB1rNefx9CblVShG01dV+EznAeThdsORsHJZ6dfIeEHeuGk93XffvfSpT91Ja9au6IAoWui6BZcsFM/FEYWZSZO1Jr30xlHad/QkHa+1yRhfTS2nQG3LpdRyybIdrjGplIrkwoMJ2tSYvUjjQ0O0pFgkOwgpbYdkJCmHgoI0phjbIWzmgWxL1G77vA+XdbUsCv2A0kRCdgjT4eU5HgVIxnOjKCkohMAkHhpriSUpRUlCfmpQM7WoFiNHY0v9BhcTKikXPGFF4WUPJA3ICxsMIMHkKXpw+yb6+pc+S27cJicNyTVQkCm1PlGcsryLEjq7AgtrbgiLgV5RykFi0BMezxaMNdMwgyhKzkZR/PeJ73+vPTv7xtodO9AvRGkcXHkc/Tpt8bEBkH379jkls7QytYydRpp+6RfP/uK+v/lv39u2ZcsWljJ5/HcfpzRWvHtQGxFSUS7sdXvgfPczpkfqng5YALmwDlREDs1IWICFAfN5Gd1RrfME5y6SwnjSLJi5V6FynD1/0KzK+f7Wv4c8uM3Zex9wiMcgCUkhThk0Mz1LR468S/v3v8bAcebMWam4jlAFjZQuaLAiYcIWJR9QkFvCUjpcpRA9lxvS56ZDfu8HgCzk7cybiOfrz+dc+qeafl6i6IcCP+RKINZYLHnkOCY98OAD9NBDD9CGDWupUPT4+aM63LBB7UIRYUyBARpvg54/8Da9fPQknai1yV61jnyvRAFYWORwDQgkR0pIcvstMtOQBjybbl23itYsGSE3TKldbbIXMjhYIcsDx5YogTeSGVJgmKWs7JtEWEgt5AOo0WjSxMQ5DmENDQ6S5zh07PhJTqKvXL2KygM22Q7AQ2ry4B1EcUaGRzQx1aIDR6epCQl+5FYgiwICARLfAJwoJgM1JllCFUivhA2yG9Pknz9JD+7YRH/45c+REwXkZBE5HLgSwRgch9lYnEdRRIqFUoa5B9rNNTmc89DKAtooYHKD5LviKAinkyT9ZRTET7cawTMnJ09OPvzww5Lo+pi9PjYAgp7pn/nMZwYtq7iyZNu/+czPnvn800//6KGbb77ZeuSRh80nfu8Jtqh40UWc2+5Wpl63MaEAREtUSOW0xHDxAzDRzCQwOHk5Us6EXiB7FvGevtZSU6FrLPRy1plLWrpe/SE/EHpq6zRQzUEP+WDeCF9+wubeI4kKYIijmCYmztPRo8fo1VcOcpIcxZ3NZlPJjIj8eppKVXI+8T3X9csdoK+vd/eU3x8P5KrHwZxzz++h/yYh+QyJFIS9wFSLafv2bXTvp+/mniODgwP8OXMEUcehfgAg56tNev7AW/TSEdB4fXJXraegWKbA8gjLK9NzDYM8GEShTzYlNFz0aP3yUVo+UCE3SClph4QlEseJsjZFFFJiZxSCmMBsK5P8dsiGjWvZHEZs1Bt06uRJWrt2HbcIxsJ7+sxZ3n7V6jXkAIhg/CARzbUgJlfQx1lMF2s+nTjXolaUUsCeCYDUFC0sJFBgaEB9lzIqM4A0yWnOUPv8CXpwx2b6F1/+HNlxSE6KK8ReRd4e76Tvj8im6PF55XoQ1WAKHkgCFpnI1cDgAYig1oX95SROwzBqZUn6ShoZP52tzv5NK26dvO2225pXPT5+Db7wsQEQPKs/+7M/czZu3Fjym/Eju3/2zG+/9OJLv7N5mP88dQAAIABJREFUy+bSgw8+4Dz22GNdJVFu0qMG32XN7PcyAroqTMKsUssxM4lk8deJZYCAEj/ttADlrdXT656iWLNSPS8Vvfly4Lx30WtNKzDQJILOFzWVVP6eB5b5bksP8HSmbvccYMX67YCmZ5r0yiuv0oEDB+nwoTfZ69AsJgAMgLRQKFKSCBNosVRMiVfMZ24u9Pn1CO3l7uxlAaQXTOBlQvk2igIKkRg2iPuMbNt2K/3ef/cE50aQbGd6MOpFKGbWUmBYdJ49kDfpJQ5h+eSs3kChKiSMCdIk8mCRU4AcOsJYnpnRoGNTGYWQQUwl26GSV6BSuUTTM5eo6dfJ9EA9AvXXINsU0UTcMc9yOCzWarZp4twErV61moqlMrXbbao36kx0GBldSk3U68QRh7S8YoEskB9Mk+rtgPyYKDY9ClOiIEqpDfZdEHEIKslMcqA1hh/DpAKYWGGL3NYstSdOMo23F0BEfRf5FnxXRDgxFOR8BUwuP1fZqzJNVbQpSXRmvLFKb8q6bCzzzqSsJE6i9K00SH9RbVb/cqYxc/Suu+6qLTD43ssi8aH/7scKQOCFfOpTn3L8hv+Jf/qnn/zmgQMH/rnruMs3bdpYuufeezkpiMUKExleAWuoitl3HV5Y7FV/Zy2hokJXEqIBHdSVYii49KzvpF/6Pfx1HdLB34RuKA81Hz4RdpKAQK+Mem+OZX4GU+eoCugkfCSJyoUXdzmLPIjVanWqztZoZmaWpqamqFZrMHhIxzzRxgKNF1RdhLFsx2NPZO4xFgKE3C36MLSwZgDJPwt9fnnCgdwlhOOQf4hiFEgGvIAVii4n0T/36CO0Y8c2Wrt2FXkF5CQyqbXA/SKLK9H3HHiLQ1jwQOzVG7gSPbAKkmPA8grDJImo6FjkQYsxS8hOIiqkKVUMi5YvWUJLhoeoVCrQ+fPnyKCQNm5aTp4r2lVZLIWAOHMzQ+4JIaw2Xbw4RUtHl7KQZRjFVKvXODc1OjZCJ05PUK3Z5vm0au0oFcslCuBJW5CiJwpSk+KMqB0QzdZTujg1Q7P1JrX9SFSUQRdOU7L8Fnlhi4phg9ocwgKAPMoeCIQWIfeOuZRmAFcAiLaEtDCK7n/SP427zajy7D2Eq2wX+mAJj0+EmCXnJnUwlmlnURC/2661nr904cK3p6anDidecvGhhx9KpFvKx+f1sQIQ8Woz46//+ql1+/buvf/UmZNPzE5Xby4UvbGxseVF0zRtwzBMbXlwExql+XN5K1gvlVeXYc8yiOihWhmWja7SRrwaliYWTgCHFN6JPEe3olcAQfda0K66TsyqRUuxWhYazqK3JLGs/O9OUl/RUDvpaKURhvNgjakOQsydmEyrUYun/j4kSmC1ohhQM5oAknlJEd4vkqER6iRcBeD5BXcR4MGXv8jtrutcl0T6XBCZCyDYBoYzciEp1GdRA+FaNDg0QOs3rKUH7v803fXJT9DSZUsYUJGQxvIYIgcyCwA5Qi9zJboAiF8YIN8GgDgUMwMM30pZ/tyGd40ivDgiN0tpwAKAjNLI8BDnWqYvTZIR+7RyrEIlRyi1oQ+hS/TKgCw8iA0ptdoBVWfrNDAwQJA2wRGQJIcEfLFSoNPnJqkdhlSslGlktEK265Af4bzhQWXsfZBlU5gY1GildGmmSrVGi9pBTA7mAHKAGHPtJnlBkwpBgz2Qz+zcTH/45UfJiXQIS3kgCDEBtJmFJR6INATr71rYBfLelrgy1/g6HVupOifsgQiBQ7HvkLMJk5OhH70wOXn+z6cvXjh05MyRqYmJiWTXrl1XApAr/f26jsj3e+cfNwDh+/dXf/VX5VPHJm4N4tYjbx1+85PV2eqWKErGRoaHB23HLiRJYrE4nMpa8xPXIab3rRIdeY6Iey4I20NCRGi76jgeW+UopkOistXypacD6KAsQy6KrSxHrlhA2ortsHtYXLDrIYg8g2IoKd0fHFNLfPQmgvUYlxyMlh+RY4gUiAgL9nozncHZQ5/sDjGbGxdlLEWC73Nls21Tq9ViSw+vglfs0HS5MrlnAV4QsebOiw+DB6IAdLEg0q314HQwy8DrivZHPvsQPfroI3TTTZt4bEhrXotCMpQH8k4XQFbpOpACBabLWljI6zk2xk5MlKJSOyQLIEUZlUyThisVqpTLzLoKGlUywiZVDIS2TNauajYaVCwUmGmFUA9AH9RqhCTRWMt2APaw3F0GEAy9qWqVmzwNDA1xJTyaUDVaPvlRxFRheCE2NLXA6kpSarTaHMqKE1S1exzCYjPKb5MbNLiY0J84xR7IH34FSXTlgai+HxgvnE434LtoA2JxANLVTRMvHACNnJwYN6ofDUQ+44T8tk9ZlJ6L2uErB944/B9ee3n/kbeOHqg2kjTxp4KsbbZ5ApmmlVmtdubYTjq6YTS65ZZbosHBweTw4cPJU089JQ1V5o+5vt/r/HXb38cSQJ588knr3XdnKmnaWB7W69tLA5XtAwMDO5eOLrupUPBW25Y14mJgw83mHhbXB0AQtuAeOjwhwfxIWaYC4YFmo0Vvv32U6yFOnT7DISzR61HigCz5jf4OuuOdeB+dugKO13appLpOoStwJ14PQiGsssrFUzlWk5bf5v3I50zPBHiYWNgs9g4uH8bqWnp4h5AAzh/WKgOgkvyGBAY+517iin2GbVAoKI2LcFmaPfARVo1gMMyH/bqeiNgqSNLC+4iYvSQepjzf7Tu20r333k0PPoiE+rA0yUoRaCIBkNffoZeOnmIPxFkNABmgNtR4TYciAAgq5G2IPYZciY6SOxv0V1T1J4loYjHt1iI7i2h5pUA71y+nAYBBGFG92mIacLEIA0fybDAG4igj2wFTy6RGg8hHSNI1aGCkQKcnpilKDRpaMkKWS3RpeoY7J1poZkVELSgQg3LLWl0GBVHMxYsAEPSlt8Aeg9x85HMOpBjUyYcHsmMz/cFXPkduKAAie5MAG1SKVaKQJWD6X721Idoz0TU9xKKRzZZPFy9N0bvvvsukANDKkd/BVbMQKGjNjXZQnZmdnjg7ebhWm50MwnY1ywzfD/yw5QeR7aCUJE3SNA1ty2yNL1/27vZbdp4aGCk07bI9tXXr1jrO7fHHH08/yjUkH0sAEWs/M59++mmn0Wgsr3iVNeXy4ObR0SX3u653m22amwqFwgBZhgOXfHFNhyQXoVa7Rb1n0gn/dAEEQnlpTCxd/tJL+1jK4623jqowliw4Uvsg4AEPRlMQ9YQRZ0n1f4auEIsUyqIPi5/ZXipsBotKpDhE7VW8CkkgdkTwmM0l8iCyH5urwSV3IXpGVw7xIaIgAARw0BLmCFXh3zg3WHr4N3PudXvUzgqQv7fXzaB6n3fcH63QIa08iHQT+TAo+FmiHSu3o8C9iDk3goT65i0b6eGHP8Ptc5cuXcbhzSgjZmHtef2oApCAnFUbyC8OUtsuUmDaFKM3HzxHC6EvFF9C1wrF4gmZKJiDlhWMBBzfICpZBq0cKtPONcuojLPxA6rNNggaXmjpa0FCXRLKLLtvog98hmJP5DSkCt3yDDo7OUWJYdHo2DL+bGp2ho6dOM2y6/AUIhA90N0RzxqtdBUAwIDixTpDO9uMCpBzD5vktWYVgAiN12UPJCS3w8KSPimqxWOnr0nvQ+2CRje0JdR5GDQY80ffOUavvXaQ3nnnGE1euEDI3cGQQV6GDR3kR6M0y6I09oOgHgRBI06ilmkaQRhHURRHcZIkWZqlSRbFYZrGrUqpfGqwMnAyzbJL9VZtot2on9t5z31nly716v/u3/07KaT5CL4+tgCinxWAZP/+/RAeGlqxZMWjtuXcb5Bxl1fy1pmWNQRRz66Xmfc43/t7sS5lsRQPJKNiocTW9uxsg5599jnau/dFOnTwTUlfIqehJLFl4Vcy36icZUtdLC5tzUroSfetEOolNJVETl0sXCSr0QtCqpyxT+yDiZ8SrlJdfUWKG+E2vR/J04jiaT7O31v8mJ8T2gvCZyApSKc9JChFHkR3KtTNpVzPFbXdj+RrvhyMAtoedpYGEAEPTd1mvSws9kbKdSHIjQwNVejuuz9FDzxwP9269VYWI4wMEVPce+AIvXQESfSA3FWbqK0AhHMgij6re7TjlnoFUGUjMuAFQCJGOIgEScWKa9OKSoE2LxkgD+Oi3aZGta6MBtaYl1BqCpmSRJpJoZe47ZKD5l8GUSsIaHLqErpY0djKcYx0qjYbNHHhAjX8gEHN9Eosm8JNpLiVLSrZkVtDMgiJfiI3y6iUxZz/gJRJMHGCPZA//PJnyYsC5YGg86CEmhhAuOWveOBzxQY0gAiIs0eiNoKB1Gi06Gc/+zn94w9/xHVJKIzE2AQrEMYStmm32uRaLhVg7Ikxl6A+JDPQ+DeD45HFEQotkyyNkyQKw9AyjZmC610cHh48G8XxqTD23161Yt2+8tiy09/+9r+tflRDWR97AMEoevLJJ83Vq1e7Q4VlG0aGBm53vcL9xYp3J5m0KaNsFJNYbMn3Dhp5L0XnMJBIhuUNBhJivwbZVK836dln99CePS/QGwcPS1tWBSBYYDWA8G9Yqmy5KtVQRa3qiBeyfpPkG0ToT7eHlZoMDSA8oaT9gRQ2MonAYM9BAES48QAOFzFvaS4xz/Le2/87B9YMUACOQqHAwoJYiFDljImIf0tSPaZms8FJV2midLm843Wm4l4TeHVDid2vay8NC1a+tkXnv5ATU4q3SskX487AjwlSgc9iiqtXr6KHHvkM3X3v3bRsxTJKHVcA5HUk0VFICA9kI/lFJNGLBPscizXqMNjrROrdRF2DSUnkE8Uh2Rw6Rbo5o3YUMYCsHa3QJzaOsxpuFkQU+KF4r1wnkZBjS+MpqAqAnQSrBURBFlF0DHKLNp2auMiexpIVy8l0MrqIENbREwSRAYgpZlaB5VKQ+AYFl4GEg2Mmd0o0U+hhpdwLvRQ1qdCuUsgAAg/ks1QI/V4A4VoQCWEBQABk3XnbNXIkjNULINwGIIPkSou+//2/o//6ne/S9PQMX5frYqy6nFhnCZs4I8e0yYZ3F0XICWWGYWYt3wfQMyUF9hlaBidRnFmWkfmtdmNkZHj667//308sGRl+bWZ6+uCPf/rjU/VW/a1/+a/+5eknnnjiI1nJfgNAZIYzO+vFF9+pjI9W1hSLxW1ewbrftMxPmBbdQkY2kFHmagBZEEz6E+08ULsJ6f4iON1SFdYNQgFgKSG2bRoOW0J7nnuennvueXr99YO86IjXgDh5t8mQbjYEizXvfczVapI2rgwgShYEi4lUfUcUJ1AwFZCUumBF1VWhLlG4BYDYvHhgQkm/8SvVaXSXUAE08ZLyuRhcg9TCaKFCaXHbjYxdDkAWFz67Jhx4T18SltyVAaQ7BXH9uu0viBUZuEroGsiS7vIbNN7b79hJd3/6brrr3k+SVS51PJCXj5wSAGEa7yD5oPEiwMP9xtFEC54uEugIi+FXQCYn0sH8w0KeUitAlbpD48NlumV8mDyELaHeqNhJuB6EH/H8sdijdgOgj/wJCgaRKIcwolWw6dzFKU7gjywfo8zM6NLMLL174jQR8nyQmecSQJsBJFGqvFy5AQovImGcn4mZwgsAKfk1CieOKwD5HHmRT14ihYTQ9JU8HbBBQnYCIL3ecTdshTYAXXaWjGOT+9J/5zvfpW//5V9zp0vMR1wfS9yrsC5TjAHIynPROUKEuVi5FxCIECRUjuHdGQaEJ1tr16xp/q//2//SHl+x4kir1dj/l//5L38+Oz371m333Hb+j//4j8OPYi7kBoD0LRL79u0rDQ8Pjxac8j1Fz73P85xPZ0a2gcgYNjBysky8XkV9zUvAz7feXI4VrjvlFYtlrn6FByJJOos59vA+nnt2L7322oFOEl3caGGDSB4h7MTNNUsKA100fURaW4MB2DMWeo4j+c3WniTukdyWeLuiEjOASAiLO3uy+qvsKw8g8ERwPjL5rvzCMojzgiXL5855HPTnRuhCLFsk9XF+aL4kvcL7wWOevIJaJPJMsn7hxCuf3fXYQguVa+9Vh7D6k+mSQIcHhgUMsvUQVkQyHfcIYIJENQAkDAJavnKMdt6+g377sS/RyIrlNO1HLOf+8tHTdKIekoNKdAaQovQDQRSWe5GYFIU+pUlANgoEEZKkjAqWxb1B4Oy1wpBKtk0jBYdWVFzy0phcg5hWi7GD5wFiCdhayHc0mi0qldE50uXx4wchhfCQTYMuVWeZJVYYGuSK9lqzSdPT02Q5BcoMh6IYCUAAHPI0StYdXq1hkQPWGNR4UW0eNKkU1Knkaw9EWFgueyCx5EBUvFZ6iYkHglEsrXRzIC38qB7wkCcvAALDBd7Hf/yPf0URNNjgrVs2tX1fdWPE+HWkyp07ADsUotlXBFCG8Yd9SbtgaUYFsggH1tpbt90a/p//x//uLV06+m4YBb/86TM/+faxd46dHBofqv7Jn/yJfwNArscc/BXvEzmRd955xymYhbWlorvTtMz7yDDuti1rk+04Sw3TMJM0NSK1uDEryYEV1W1ipE+5E7ToW/Mw8DCwEQLCD3IfIvFkMvcf3sjUVI2ef/4l2rv3BTr4+huqv4WushUlVFhI+C3JeLFedR8M5Dp0vkQib3lNLHVmfCKquBDWMofIcPYozFJc+o5qpCxgHOtG1S68GQDIPDmKKy3eYmnr+yUC3pzi4ciPWHoSusr/6GJITR3upRB395ez+XNEAPHOZCHpSLrnHIQ5OPVexp1iw4m3pfzVfk9tjlKsbmgkljR3ZuSFSIoMu9peqIq2aGzFUrrn3k/Spz/zaRpYMU7/9MJheuXdCTrVSshavpaC4iD5TpECVrsFTGAfCaVxQAaK74yEzAxaUykv1uvXjNOSJcMMEI3pOrlJSutGh8hJwHIiKqDRFGo3spjaaUSZbVO93aKzk+dp1crVNDgwyFpaCMXycunYNFmt0vnZKk1WZylQ3gGMI4e7HppcdZ5i/HPbXRQ8gm4MwwZMsIycLOZ+6KWozQBSbM5QoKRM/vArnyeHWVhQ+0JvddWsjJ+v5M16/L/cHOTx1pcc4XyJIpz83d//gP7Lf/kOTZy/wAaWaTtc38KyJqpVrvg2ogsmXUxTioKQ9cBgIEHqXgXj+NkNDgxUP3HHHa1/9T/9j+XBwYH/dP785JN/84/fOX7x4sXpsbGx1q6PaFOqGx7IPAsFwlkXL14sx614jW2n2yzLucd17DtMy95GpjGUEXnocskKoqrXM+iPbHv0rUTzSSkIgIjFgx9IlgtF0CLPQwVspgDkRdq75wWW/JDdaqVZCSMg5AVrVYssanYWzkE3H+qej37UC7PFeqVKctvrQhgOLyM3It6JMLq63ofM0dxM1QWK89xjybZ06dGd6J9cJf9XvJteEJmrhdU9z64nJNfYrbKf79q7isfzX3fvSc8HivlnPQfAALaqIrojU9MzPjoB+rl3R1mx3T/0e10pVQaKtGnLenrgsw/Tys1b6OWjE/TqiQk61YjIGV9PISfRC9TmBdrgEBK8DkpCFlOECCFag7DQSZzQ6pXjtGR4mHNe1Yuz3CMEWlkGvI005YURIS40vg1Q9W1bVG016OTZs7R61RoaHhwiKyHuXQ9Srem5NN1q04V6nSamZ9gDAbCAkyIqBpJzQcgKAALZeXhKyIMgXMvS8mnEDKxK7FMpqFGxOU3+xAl6cOcW+oOvfIEBxIHMiKr56Gq/qbxSbizmIwH9xYMMNtI0kvM5P/rRj+nJp/4bvXv8BJMEEMaK2QPPPSqAuhq+LDmEfBDqVUBUQZ+WALVbkIDBuWTp0tHRC9u2bj37u7/7xJkwCn+8Z+/uZ09PVs8tXerWv/nNb35k+4ncAJDLWJpvvPFGZWBgYKxsOreZtnWvaRoPkGluNG17xLJtB3FfeCJwYaGVw2GYnlHW7YfWO4DFA4HFw/o90gyOF+MCpCoSg2ZmGrR37/O0Z8/zdOD1gz1hIi50YgYTmEyhsuZFQVTTQLG4X8kT6L/0TgV6rs93fmHUeQptxed7YOh96X30f6//WJ2ixj7PoAMYmST+uwAlUifyIwtE/j2AhUMLOcVeAXQBZzkvaVrUc64aHDWaSevSzjZ5EOp4Lrp6v7PPrrfQEQxjgNUKwrK7fsC5zNC7wp9ScjybRpYO0h333Etrbt5GFwKi105O0Il6QKXVGyksDFLb8qgJqi2nFTJybSSmUUAYkpuFNFTyqIiwVBDQ8MAQlYtlvuctMK6IaPXSpZTAkk4S7rcBLzsxMkosgzIGkCYDyIoV4zRYGSAzNajeaFEAa91xqRknVA9Dmm37nEyPuW4kIXCVOIgHCfYcgMALEfERwExKLqRXGEDaVAprVGhNkX8OAHITff0rX+RCQoAbgr4MR4gYwYvQJJLe9b7rDc7TB0YXxYJJBhbW9773fXrzyBHVesDuAIicuSTJNe0aIAGjKgoDBgyEihEZ4JCxaQJ5whXLl51Yv3H9a1tvvmX3bHXmxOFjb51btWrsxF133dX6qCbQO/bftQ/kX+9vouDw3nvvdQuGsSaN4x0pmZ8ulov3W4692bStJTH3oACFEUJzQiNcSHuxNxeiLWybDDA5kIOAO59KTBW/oRnVAZADh1R/Z6kcl4I70YwSKq+IvwnDRuo+ACD9rV2v9LT0AtfjVSjasAaEPDDkQWC+xXG+sJI+hzy45UNL+c817157XvnaFHnfCyZ5Ta3ud2SY6+2FnqwXdA0Ufd6WDqflLFh+trkb2GOMyprSwxXDMbCo6C/lgfVKz+FKf+fQFrLMTkbrb76FVt+8lUor1tGhc5foVCOgytotFKEjoeVQO0UyGf5yTBk69xkJFc2EynZGa8eX0ehghQyw/+D9Og5TUwM/4Ha1nutxzsVIUyqoHAffTVB4IYrYbNG5ifO0ZNkyKhRLXPh5cWqWqq02+Wh3i6pt/OZGYK4kt9FfHM67qhVnADFBR3bYE2EAAZmCm0mJB1JWAOLlAeSrXyQ7DLlvuq1S5QIg6vxUaWFnvLFTKg8pbyAIsqs6EI4COLRnz176x3/8Ie1/7TUuKoQKRIQ5JtAh3QpVB03olkFoEhpZTMPm/UvrXgCIaRhRHIaz69ave+H2O257znaMV6M0PRXHzQuFQqG+a9cusF8uxxK50nD4QP9+wwO5wu2HAOP//PWvDzSJ1pqmua3geQ9ZrnOnaVs3G6ZZBL8WCy7AREbn3Fs6fyIdC70AiMi3SxGfA7mPjKgKhdW9YGHt5RAWT0DYWWBgMYAAdARItJIts6eU1IiWPOkPqS1mtHUsbV2BrnqMd3IqV9hJ/zHzns3lvjrHY1J5Au2V6PoWHZ7Kf4796k6HGmh0RzntKcnn2pPROag8iPQz5rSNle870r2CXu+ks1TNucSFwONqPUS9Y7CcEkoopJCGVqygZes20YqbdtCJ2SZNBkQDazdRVJCOhIjEp0xDh4RJQJ6ZUMFA4jmizWvGacXIMPfdoBiV6SaVCkXxbLkPuMVGCgJO5UKBG05hhWa8TDKmvF64eImGlywhp1jkPMF5CCI2IdMu4BGiIRiqylFxjiI81HewgoHywPGZYUkOhAFEEt+cmwGApEEXQJrTLOf+gPJA7I4HIvkIBhBBOAZuveR3LWWVj+rxQMSYY6IIaqZsh17Z/yr95KfP0C+efY6q1TrnVCBtwlEDDjtLwyw8fz9oM1C4iuKsk+YAYN5rlrX8VvPs6jVrfvjoZx/6cRDE75IfXhq/Zbz+jW98Q0roP8KvGwCyiIfHnsi2bUOZ5600TPMez/Pucz3n07brjhumWUbina3tTsJ5ETtVAx2Dk0NZKvQlxXQG1aoIYb1Azz23h15/7QCHFvR2sIB0LUgPgKiQChtVjGXdnMkiz4g3yye5cV0dgMp139PbLLTf+RbHPDD1f29e0GExSHnNDSvNvbauhyJWKDwADR7yWwNItzq/6/0gNs93TpEb9HtZKMSb0mc9f45Fvt/NCQlNW77Tf306L9I9/uJ7tDOAZAn5WUhGqUSVsXFadetOmo5NqpkFqqzeyAAS2Oj4B0YSLOaMih5J9740oKxdp42rV9CKkSEuJEyCgK3nUrHE7COEm+AZwFABsAwUihzK4ta3YO5FEfnNFs3OzFJlaJgcyO8bRJeguOwH5Cdot4umV+JhJJBUSTLyAUhQQlBMKOQ8kEgHHwzb9QJI2AGQYlgjrzVD7QkFIPBAGEBABM4BiGS5pUUu907RoJED/s5z7ObXZOqgz7xFb775Nv3yl8/RD374Q5qamhF2Frs2It/DxgrXvhC1Wk0eVwAQbqurVB3gtUHMJI6iar1WPbJ0yZLvfvUrv/OPSwrlCztoR+vhXQ+rwPXVzMwP37Y3AGRxz8R44403nIGBtGwY5U0WWXc7tvVIqVzaYVnWygw9b9QiwQtN7q7O13Zbp9/EokeyVTSlpAMhJm1KMzNVen7vC1xM+NprryupBVlKBUxkYUcyPR86y7d4xXb4uZpXHhh0CEzrZGmGl16o+0NUi7Go89vMZ5n3LrQCG3OS8/NekE6aK6jpCEb2ss8kWc/dyns8Fp2wlxAgci/CBOsm8rvsrf5Efi9vonvGGsgvZ2Qu5p7NAVtlXYPvFAAUSwM0tHojpZURoqFlVFq5jvuBBOiJDv0rSqhc9mjThhXkGERRu0n1ixO0fGSIllRKZCFnAfVj9E4HgIBiDfqpZUkIKyOquB5LnmBbVIBkkN1v+9SqN6hYKpHjeWQ4DjXChAKEodwixY5Hie1QbFtUC4mmGm2anJ7lxDQsfuQuOgBidMED8wNy85Ap8ZQHUgzr5AJA+jwQUH2h6cVSLIrQwgCixs28ANKxA/IAIu8BECdOnGYZof/8ne/S5OQFUcVOxTtBHxQ8M3RPxOCE4CImIEJYBdehBDVVILbAyIuiMPSDS/XG7Ovlgcp3vv7PHv/ReG185o++9Ufxr4tLloQoAAAgAElEQVTs+w0AWeTqilDW17621TbN7aMDRecm27I+WSiW7rNte6vj2KsMwyxkaWpxAxq9T0W06QcRZRPlLFMBDx2SicKYtbAQunr1FWhhHclJukPHymIF21qtRrOzIo3eVcgVKq/WrVpsjYb2PDpzS+U+9L7yC7sODWlguZw3cS0htLmPpN/Ln49VJYWIutizm7HQrLO8ByExeOl7r3+kGyRTog1RPZZEqXgm+EEBpj4Ei0h2eq90E/zaA8kzrzrDQdGX89eXvz+LBRNR3xDrug3pe9sla2iM3GXjVFyxhsqr1lNcHKQQPcoBAmlM5YEi3bRlDbkgfrRbVL14nkYqJRoqFZBKQaUIx/I9VkVAg6+Y9++jS2QU0QCKR7OESqCkug4nrzPUP/i+SNqg/YDtUDNOyYdKsO2Rb3sUuh5FnkfViOhirUVnLs5Sy8f+UxZLBFgARNAXneVHlAfXARBUoSdtAoCIB3KSQ1i/rzwQrhVhv0XygJh9XOOkPRB1szsLXU8uq0vnFakgKWK8cOESHTjwBv3Zn/8FnTl7TtVMmUw/tt1CJ8eIwdBqtyiNQUAm1gkDeCCZDgCJw6Dt+/5kq1Xf5zjud7/y0Od/PLpltPFRpezOt1TeAJBFAojyMIx33nnHJWot86zCBtO0HiwXS58sFIo7LMtchggApOB5W7VfGci9tPNOWEatRrKIyEIGjwQAgkr0U6fO0InjJ+nsuQm2mEUEEf0yiCYnJ+nEyVN04vgJLj7DgodCNO3ViCex+LDIfACicx7zJc61p6K9knyYZiEG1kJgcvmFE/dGtLnk1b1Xl/u8y7bSzKvufsRjyIehmBMk+W6uuVCgIaz/Dmhw4SSAnrFDhcTgpXBoQ7cflkZb+XxNnn4t4TA5vjyfbv1QnrxwuWHJVjWrlhucZ2iTSYFTptL4GhpYvZEG126irDJMoVsk3zDJR7V5yaPVq8c41JJEATVmZ2iwVKCK53IdCLepVfRa/D0D3ZdiCmtVcoKARmybKibRiGvTWKVMBQMyI9AkgTgjQkYQRXSoESdUS4hmU5NmMpOaSMoXy9TITJpqRjRxqUHtUDwcZuwygIgeVr7wz0aBYBpSIQmo2AEQdCQ8RfcjB9IHIKhlZwBB3YyiT8u8m5v36OYktcEBoq20P4AHAhkhKGH/v//2/6NTp05LTZRhkesV+ce0ZR7iBeIA5EzgokBVOgoCCoM2a3OFod8MfP9MFIYv2Lbx5IMP3/2zb3/72xBO/EjnPfJj8waAXAWAaBDZv39/sVIxhz2ruKXkFe90Hfs+z/W2Gqa50jCMQd5OA0f+vWb/qM+koInY2pPwFfR4ZOFHYh29FgAkAAhWv2XhQlAEY3rzrbfo5Zf30Usvvkyzs7PscWAbWHYAIVazfQ8AogEhz77SIJMPYV0NgCzksSz8CHQgYi6A9IJJx8bvARk5XwGB7vt8j5F8UaIOPXUBB9eu2UJ4UJz8VZ0TtaKxeH75kJfQpztSMMqz7Cbwe3XC5J7Iaeu6kSsOyRyAoIDAJ5NaZoGskTEqja+l0U23krVkGcXFCjXRMtYwuakUDGyW4YdoYuBTyXPJw2LI1f/QWsso8kHzjQjd1AetmKxmnQbTmFYXijTqWDRWcGi8UiLXEAkRx8gk3IXrdFyqxildCGI63Y7oRKNNF1KT6ginORVqJRbVmgiNQQcLgINCQqG0KwEQFf7NyGEAERZWMfGVBzJLrYnTczwQ9Gg0UfnNOWulFKw8kE4hZy4MMBdAkO4WSj2MAeSAjh8/Rf/63/w/dPzESfFqUeTrlcgrlBhAMMcYrFgbSyRMIJcfoo1vu82V6GHg1+IwPGGa2c8s0/ze4SNf3kO06yPcj2DuyLwBIFecrXM3EHrvatf3y6MFKm22TPM2z/PuKBS8Wy3b3kiUVYgMF6QOniAaRHK1Y0iE8s1nWm5XpJCZJCwtLbF6BoQE7U4hXigSDFGU0OuvH+BE3y9+8UuamZ7hiQN9IiQ9OfGJJB8zXa7uArtJ3e7QmI+Om0+09yfUF2Jh5TsP5reZ/323+lo8jVw2pCeZ3b0+zbC6mmvubjt/WCwfCtPbavowrjufmM9/jr+BEqplY7T2V16RWJ/5YllqnStlAJEKdTCcQtPmmg/fLZM9uoJW3LKDimOrKK0MUj0xCM0pYtOiQGmZ4ZzB4HMsEcyEXhOK33CbkfOo2AYNUEilYJYGwjatsE3aMjJCY45FS12LRgsWmVGLrCwk19K6ZUhAu9QyHbqUEJ3yE3pzpkong4QuWEXy3Qq1M49aoUVWoUiZDel30c0SD0TCWQz06JyIHEgSkZeGVIwBIE1y2wIg9++8WYWwInIRwuLe5wnTjbkLYccD0V5nb0fCXgBh6FYeiORA8O/Tp8/R/7Xr/6Zj776rZIsAIEUBENPk9r1gXnpeQekapWRbJgW+T36rRWkawhuZTuLo7aLn/APZ5o8OHHjh1V8n70Oe1Y3XNd0BVKsjnFWfrI+Wy+6qStndXioP3OEVvDsMw1hNWbYkM4wSVhDVsVl0eVTjIEwc4R0Ko0r32MAc0F6EBgGuzFV9NySsRPTaq6/Tz3++m5555ufcYxwWr/TZkPoQobQuXuiwxy2dh701X/jpahc+zebS3k2/l5P/N1YzCeloL6S3r3v/4isWfLdwbyGA6n3YXYAVD0GmRP9v/Z08AF4u7KaBBNRrLVyJ54dnAi9TzlNpjXVmYL/UzFxGeDfypiVSEkrBlLIcbl9by2zKBkZo/JadNLByLZnDo9TILIptl2KErhD+1EV22rvC+FMAglOJw4hGCw4NZwEVq+dpuRnT+lKBblm6jJbaRENWShUzocyvkZn43F89Rb6E7WqLkkKFqpZLE7FBB2eqdKQZ0vHIoKZboZZZJD9xySqVKDMNCpOw04NEwleKXoLaDk6iRyxlAjVe9ANx2jVqnj9D9+28mf75V36DHIg6wvIHywxNdKT/M6EyXKRx1NjJ1350ciD5pS8PIPAmbTp37jx981//Gw5lIUyFyIDjFvgHrwBhuDilUgmAIn4qfoe+zyACAAl9/0ISRQeGh8rfNWz32X37fn7kBoBc03L76/klgMiJ3bs9v7SibJjhUrtkb/Qsb3tlsLLTNK2bibINXrk0lGSpA5VSCBxBkI6puszaguvbLUDUeQvBdT3AJbmHvyGsxeEp0+YE+89//gv66U+fYQBBbL5YLLK8CUJePJ2vgYX1q3hSefaVDoHlQ2Xy926HxF5Vo2s/w8UmqeUI89lWi3XnFKNHyd13MUKqpNkLYTDRgCK/NehLMl+8g25dkeoKCTopr9ZgHglTKoYHYrjkOwWigREaWLWBhlevo+LYOC/ojTSjEAKFpRK1/ICtZ65jkEHIVwrrGdkbgMmIQbQ0C2ksqNLGiksbBoq0tlKhYgr12zZZSZtc6PyingStg6HAC1aWn5JRHqSWW6Ypy6NjQUxv1n16dbZODa9CLadMgVViajEAhMe7Ir9zDyllLJgQ7cwSrgOBmGMBbKywRVazRu2L5+jeHbfQ733pi+TCA4BCsZVxQj+FKkMSsycO74x722hPX4WwOofpPGPdZ0eemWlJIe/E+Un687/4NguZoiMhM8NstO21yfd9yY2pPAhCVwgNgradoiEamGGOkbXq9bNQ3V02NvaXlYq375e//PHpax+9H85v3vBA3uNzyXZl5qGtT9n2ypVekDhLrbK3anhwaLNhmltNy9w5PLpkp2lbS5M0daJUGjYx1Zbg8lrMHZ+zXs0jtKfDUZIcNpQHIgCCvgWwgWANiUqveCC9QPQeL/R9/noeROa+F8tR8gNibS8UFtNei87L9J/m5VhgVwcoV3sDJDGvgaifxaZDWfnQVr4Qsrd+RedwumE2UYNNuSI8NixqpRb5WPxKA1QaW0XDq9dSZflKsgaGJckOyAEJw4FylMHqsQANMKGw9wStm2HNWxaV44CWGyndXLBofdmh1SWXlhU8cuM2WXGLjKRFngERw5g9BQAI2mAkMSROCiziWHVLdMEq0FuNNj0/MUnTlkd1iDvaJUosR7TgtIOQK/oTHpbkNDgPAkFFtPhFYrpVo3DmEt2z/Rb6Z7/5ObLQzZIBhHh7NOBK44jnVYeQp8Usr5QDUWKKoOciHzJ54RLTeEHnBVkFoMIUXtSzgKbLVG9Q7tV9tExpDY2iTACgbabNWvVUs157aeWa8f8wODjw+u7dPzx/taPow779DQB5n54QaL5bt271lhWXlc2CuaxSqGwqDhRvX7Vq9RcL5eItpmWMgv+ODmdBGEBInSWwC57XE6bpokn/o+lWTkNP6NVXX6fdu3/Buj2XLk6xZ4ImTTqHwn3HOb/y4czZXQ4Q9MoiIaNeAOkHm/6FuR8U+vM3/du/T49/3t3oEGKXzCBJe83Q0ol1nUeR0JYuABVSRX/oi5P3ij6M5De6+CEP4sdELfCm0PxoZBkNrlhJlbHl5AyNUGRYrIYLaZHyQEUkyEG/tUxy4OlkKQWoZ0hirjgfMonWlly6Y9kIjXsmLXVMGoKVHfsctjKTNtkZwCOW0FGE8BG0W1yKUpN8y6NWcYDqxQF6q9agnx89RpOZSVX2kopEDtR4LSL0XpIa8m7VOEQoASK8f8lvIJRlBi2iVoOMoEWfvn07/c5vfhYUKFbt9Sz0M4FnJgs4Z1NYSyZnmynnUWdZetV4NWPR4Fwjvnhpaob+5vt/S8/teZ7efvsIKwcDQOCFsJSJ6oWDmhmRrTEoU1p0kO01TSNt1KonW43a8+Orx/9icHDwjWefffri9RxvH8S+bwDI+3jXASJf+tKXrNMHT5etcmlkaKiyZmzF2JcHh4ceKQ9U7sDEBfUSMQP0lcbiLkq8iwmNSOgDngbCVAcPHmKhxT179tCFyYv8mYS5hIWFLmr9ye338VKvaVdXlzPp1rPoEFZ/mKsfHObzQi6XC7m+HojW6cpL1+cr0tVSlsu76DoWnYMRhpeEtuQHXSXRzwXhJpOMJOPiNrJECr2dEQUIqxTK5A0NkVMZJAPSJMhtgC7MkjvciZxKEO2E1xFBnTfixlKgXaAXyO1bNtPOdWvolmUjNGhkVEZbXXjMXEgoPwAOBg8ogbKMj4lG6ORnBgV2gaLSINUcjw6cm6R/eOFlmowSqpJFbQt9RMA2RNMoeMmQmscTBpOrOxfgUaBLOq4MQGUEPpHfotGBMj364D30e4/9BgOQiZbQyJnAC9HxKUXnZTKKWuF6xEznuKnoFS9kFRtkFdPiOqx/+slP6Oe7f0mvvvI6BfDqbZsLCCU3Jx0M4YF0BU4EDpnnZ1DSbNRPtBuNvSvHx//9yLIlh5955vtT1zRxPsRf+kAABAvt1NSUMzo6yi2Rz50bt2ZmzhkjIxPZypUrubXeoUOHjMfpcTp88bBBDxFt3bo1O3z4cPanf/qnvNpe6+RnauY8elXzPSNs+81vftPAMfPfuVxY5IknnjBXrHjAXrfOG3CNdI3tuF9zXfezrle43UZXHvS+5KpZ3cGyyy664jhRm2Lgnj59lo4ceYeOHDlCzUazU9EuHgeaE3ndfiBX3PGvZoPLAUj+/urHIx6IaIzN53nkAUVfQf8xruZ5v/93YeFGW/1jqB/89HkL00sS7zrcpQEErCkubnM8BhEABRo4ofrb8DzKHLCvTArQ15wl/m1OeBuoC7ENFiIEGBgRRBYzGi6Xaf3Kcbpz21baunYNrUS9B7wAtLBViW10CUQ1OgAH0iYMHuxImOxZtMESRMOo0hBVDZP2vXOMvvvjZ+h8y6dqkrG8CrwUymxyuNMI4EzLjqAMUAokASAcyoLKMsCE+35ktHpsGT368P30ta/+Fhc/wntCKM9EIl15Amh8JrmVvBRO9+nOp02n1XjR7wbzp1Zv0N4XX+I840sv7uPeO0AF/F0bappUoYOVOAKrFxhGZhlG2mw2TrZbzedXrFzx75ctGzn09NNP3fBA3odJZvzxb/yxe77SGJw+dcq85Lfssj1csBOIThPNtoPYRBNoNLEBuriuYZpmZpbMzI7iNDCtzOSfIHMcJ7Usm7e1YNI35OzwWUP/Y54Ttlp2Vqd6z19SaKirVzEpGkkxMdLUM+I4MnF8BAjSNDUKqWekhdRIU9dwXfRqU8cMw6xN6JDmGpZZzkaWVga8krsmidOvJkl8D1G22XbdomkYFvjjEETEYMOkvnySuOud6EUH7J5Go8nJ85mZGc6pSi2C1H4IgLiSa2Hr8MPxWghA+gFd/1u0pDSA4Br6i+96gUVUiVXhWA+7Kbd45IyHyxkC788dyxEhhJWdS873NsTqFh4qVqhiEHVDXpq1JYl4EWxB8ajHzCDkNtBvA6MYoJGaqO4mCtOE/DDkbpIe2hAjPAS2UuyTZxJXlxthm4ZLBVq/cgV96rbb6NZNG2jN0qU0YNtkocqaASMlG54z5heKAFlYEZRBqfyG0i7qO/zMpNgpkFEeoNk4oRcOHaa//rsf0EStTrU4pdj12K8wyCEHXaK5P7wSPmTVYK1fxe2l5CohrGgSFWyHxpctpfvvvYe++IXPsiyLxWgAoykhE8AD0591R7qqvHkreeEOoaKTJv4DNK7aLOeOltIvv7yffISd2fCT89UadABzhimlPYfe8iC0WIaZttvNM22/vW/Z2NJvl8ulg0HgTBKdgVA+7yMM/R4D3nULmfxdXp7ndSZ/sVjMKpVK59+HDh2isbGxdPfu3cKo+IBev3IP5I/+6I+ckydnBoJ6deXszOy6MIxXWZm1xLZcB6KEUZhkSQaf1UjBgGW2ik2ZYRmp5dqJbZmJ4bqpbRip41ixa9lRZpqpkaGUx8iMNM2yDDyINIPEOjPAUwPhSYjKZQmromG8Qc9UO7hYqDLui25iZ/CKjQzj0UrT1MbnZGamZViWYRhWkiZskHkFz7IRC03TLIrCOAEIZZnpuIXENK1ikkbLZmv1O8Io3EAGLatUKk6xWALwsH3EkuwxKnnzAdp8OGvuuMDiKpLvqq1tCE02sVJ1zkP0tboLzgc0tt7zYfMd/WRn/d0I5V7p+gzcz3xhIy/Xl/U2r++8y3s/veGp7q3pz8l0q9Tz19oX4mSRSSluE30mqDpbzGwisKtQLIiYDopJsdhxv3uENW0OUxn4d+hTFrTIigP2Mm7duI7u3LGV7v/kXbSkXOZQlgMSE1RllQKvkidn3ak0BoAw6VlRzNEvRAQUE7CViiWabof0whuH6L/+4B9oolqlJvZTKpJlF9GXkMwYTDC1aKsQFgMIr8bil2ASdh4yrsG2aNP6DXT7ju0MMKDsou8KAETW0Yy1vFALgvui71wviMwNGQut2hQ5eBReJgldnJqmQ4cPi5QQe1miFMzzC3pYyCFx0h3hLzF0BNalOVy73b4YBsGh0ZGR77meezAxwvNWYvOgSyzLTNPYhA/GfqNhZElsp4YZZdqAhuHqJi5bgHbFSU2yWIAxsIJs+szZjErUGhsb859++mk4n4uJg7/nOdm/g185gDz++OMWzVClkYWr6tXmPX4ruL3VbK8puMWS7TgOooeGgTWcvRAGfIQcMRcMy8oMG6BiwAtJgRlxiCBklhpY/xX3k+1S6faixh5GIVczI7nVudGwyvgFErq0dMVuTESL+T1qZaFvoPOaOBvTBHGFz4Y9ZowZjGQIpPIKnmL0oE7VSZO0EkbhqjiJh9IsK3qeZ9i2Y4BCyYNIaVZ16Chq0ujFUswaWTj5NBX2SQw235ZTmFkS0nlvSrzv+whb5A7n9wYUTWcR+8D3dUhhvgR9PgSmd9fFll/N3JsvwS8AKMefT8pkvhyO3BUVecdY0DUsMBqQeEd1OUBEAQgWOFjGpWKRQiTLo5AqaL2aRVS2DBqrFOlTO7fT7VtvoZvWr+Ee6DZmIBZ8noni8fD5cRhV2gp0QMyEuCeaq2VEqDmxLBZUPHZ2gl48eJB+uPsXVAtDChGGK5S4t4aRWuRk6C2uPRDJgWgPREAkXwsjnkGEOpWREVqzCla8XBdAJEU+RnsgSSQzhj2KDg+O77FMp4WfN6vYsw6aSWGc0LmJCe55ws3KwGyEbheH7UTLSzx9aa3AzwqV8PCvQFQIwmYSR+cHBwdfSSg7HYXRDAxdbZxmSASpKCeMXvyNCOZullqmmcVRlDbqtaTgFmLHdcMwjtq2k02Ztj1lmcZUadieqlQqtY8VgOD5Pf7440UnccYuTtYfbTbbDzVr7e0FrzDkuIWixVKzssrz8s5jNpU2xxjApsm1UACCJE2yKAhVuFOz2nP11zKKYC/J4IFInvi8vCbzGzWYFB2eZ0enqwe7L+yZMF2emescPlCGhiqW5mS1AjFsDGmHOInNOE5s27ZKMCD0QsBusJZ+7ynY04uluvIeMMHJIzyjpE/Es+ooxeYlS/gaeeLMpb4uYh3+QDZZKNEtC3z/ZO9NPudPmJtqdSTnu4VkEt/WP1o6RLy0fKHir/Li+3M6eQC5EiW5G9/v5g/4OlBbwT/C3sJ7tjmUWmylXKFmtUpGGNLSwQFaNlSh1aMjtHnlOH1i6y20ee1KGioWKIV3EiPZDpOL4I5L0l4twVw5rntvIGmvAAROieUVWOBxutGifYcO075Db9BLB9/gIkaILVpOgeqNJghT5NkFbi6ldHQVeGgQUU9DgQDnWEAUaPtc/T0yNCT9O3gtyNiTx3t4I1oTS4IN8HK6hkhXp7f3aevxoT0Q1Guhh0m90aBarUGu53L+A4sPPF2ENLAvBhDV4E2sPPFC8HkSJ0mWpX65XJ5K0rQeR7GPk0FkAw03KUvBAdDyaFJGLwACZEnTJEn8dgsxdJTOtOIkrmZZ9HZmmG+OjAwcsUvl87feumb2W9/6FsIYH8jrV+6B4Cp3PbTLbm1sFV84dOABio1HTNN50DbtVaZhDxuGBV6rYmao5FqHp6FUSFX7Skw0i5Gl8+pZbeazaqVnh3pd1vCUpjGWbRlhGPAgh1vKXG+lX1QsFA2wYnCcMArherLlAaou1HKbzaZRKBQ4vA2rRfIRktxj2l9OvqG7kGn3XTNS1OA3Mqb9whIKQ2ljq91uxP6xb74fprBEUA+iYgwfyMC6loMuJifRm2yff/jmk+u8mHQARL+Xe7tYMsW1XIt8pxsiWwgkeax38jYaHLsqwZc9Ni89MqJgfef9NexTHGJxxKHxhA6DFsJAhkEVx6W7b7+N7rnjNrrr1ltouOBSyTHIM01q12YoRuGeI3UidmaQzcMJa5yY8SnACXkWhE45TGBzEV5EBl2qN+nYuQna89qrdOjYu3Tm0iUyHU+kXQybqrN1Zgt6qOpWISuwsPBe2FjifUjVvA5xIbwkxbT4XqVSVrL8ApBh5JONvhyQWe+EOsUzF2em+yy6qfW5CwCLOypjw7Btavs+gxZC6fAtcD/DKODQA9rXug4awsncZuUILvSE9JCjjmumxWIhMQz4ch2zFY+1R2eoa8xy1ovDILZhJp7jBPVmPfSDds2yjfOtRmN/vd18cc3KpS8MpUNTP9j/g/YHFb6Si/gAXggwfeMb37CPHjq/MQriT6RR8qhp2jss01nvOO4wVHWU1naOri0TRPMrum7o5S5BDRBY7mzR6+SjHjh5BlT/ewzkjs87p5hNs2O6CV/l5ain2W63GURQj5FBYTdSi76SERfnSCfu9PnkvJCOB9L9TFcqA0BwXAxYWJoMILFoAInkuEFhGHVc+qt6xPNa/Ve1h1/Zxgsl3/utey3imAcWzGXJl1zP8JUOoS58jDzVuv/9lW4kSBj6mhSM8Fc6oUyVJ4GhoRs4QUqxYNk04Hl0+9Zb6VM7d9K9t99GwwWPZdGTdoulQSwTMy1SSfOMrCTjNrd8u9DSFpXXlskJ+xghLeQQLIfOTF6gY2fO0BvvHqfDx4/ThVqVYiTXAxT5oQeIaialmVeqCgTSPpqBpRV0eY1ViW0OQXCHREiVWEwewEv6jqNjIHqQY05YFLOBpUJuHCLL87Hy77WpKkshjyeVhMfYQDiQm2tBLJE3ETCLY6QcJIQFmjWH81CPoogr+DcbluyNiMTQ5Sn1soZ1DAm8Q0tcMtKC54Ytv1Vrtltng3brjTiL9mRxvG/5hiWQRfF37979gTam+kAARE+Mr3/96+WTR6fXzl6avc+ynfsd272jWCittWyraJBQXoH8uPncSxkDFwwm3FxOnIluVNeruBwgiK8osbA8gGihPnxXWSkKcGCJIE+CwSDHEtVc3d1OkrZiyWIys0In+PS2VKvCcuGEt2r8hH1omQpevFQIqzthZEB33OweykiXgRTFYHCZ5ICXbiOhDg8EEieSCMTVRWHYE0PWiy0GtdbjkraiMnGxPxnAOTlsFRuTcFh+snWT04vxGq60EF7r3xcCkO4iqqKVOcn07oIrz1MS9fmw+Pwhs8uf40IAsTCA6HNfKC+ij7fQ/eUxx5L9KmzXeTzqmtWCZ6B2BEYFGFoRenYb5FkWVQoFWjM2Rjdv2EB3bd9Bq5YupcGCBzEsGh2qUMmzKY5aZHC9R0ZI/WJhZMjlcJRNkWmQn6bUCEJqqZ+jJ07S0ZMn6e1Tp+hCtcoV8IXBQarXWhSHMdlkEkJpWOxh5EgJoTCv+H1uReo0XmNpF3g4OCct/SPzH2ACIUjcByaDmeAHhBLRU/pxAg/9Rlr+icpCr2VjOoaGaonA16w8fhE4lWpznXNRaovcTkGiAUrHTcvEsLCp7EPWixxgKRte9i86bBzUi+IUDQ1NI/WjJD7dbrcPz0xd2mM5zgurli55e/dru6vX2fpZ1LT8QAEEnsgXvvCFUhxXlk6ePPOQbZqfKQ0MfdKx3eWGaQ1laeoWPIiVgdEQcOwTi2WtXqfBgQGyXZurunXCTWX41IXPBRN2KHhQiZspA7TPG9G5kdzt607yXupl3mrgIaEGRnewiIUrwKIopnzcbnyeF4gOUOjGrTps1fcMxQxiIOXzR8IOsQ0Qz6AAACAASURBVG4FRJhMnJhHkhJhBnDRQIXVUuQGlHxROSssEXgw+DfODVXsACYAZqGAGhIJi8mPkl/hMJkADL6bF0dc1Gj7kGykF+Xu+c/tzaFPtZd6O/8FzF3ktdd4fVle+cnbD2F8BmoD8T5QqJ2SazlcfU4x6jlSGigUaPWKcdpxy61065abaPP6dbRsaIDKjkVm2KQ4aHPoCuGvJDPQWZ0iFNCZJjXDiC7WqnT2wgU6jrqkY8epFYXUiiJqhSH5MJyQK1EMQV7wmYci+RQk9/MeYHceq/usxjvbc9wLRyTne16Sk+x9seFzOQbefHdLwg0AB61VxuFqCVx0jFecM0dClPIvciXcI4alUDDfZCx1CQeyrUgLEeto6ZoeXdeD8YN5yHPSwnWiuRf5SejXLkyevxSF4f6UkheKBfs5z/bOfOHQF2Z3fUhk4T9QAMENRVHhoUOHvLcOntlMWbzTNNx7hkZGbrMtd2MYhCOeW/DghqAHhq5zgBUCtAcPKkmlc9rVvPo9lu6ynQcTCXgxGPSw9+VI+sbx3zBeVWadXVUNECo+zQtMJ3mu54yk6pH40+fTeRjqzZy5wkeVpGMn+d+BS+Wyq22kD4ZYdSwXr4rRUHErExc0R3GzhfyhwFS55WwtaRAB3Rg9sAOAuEuOg5ABU5/naFRdzXP4oLfN9ycR6zAv4JivGtcW6GKnSzfsKNd4deNzsfdlIQDRvWg6IAgWlXpWCGGhcRR+wBVEfsM1LVo2OkrrV6+l7bfeSls3b6Q1Y0tpyDU5oY7zRye+dhBStdWii7NVmqrX+ffE1DSdn7pE09U6NdoBwaeIwIhDRz5QzXkE6hmjalhURHnutJ3vPuWKARdZAHz1t1t7qrLY5yX38963no96qoiihHSy1OCjjy19Y8TD1+0asBXyo3hpEJHoBrwxCXGLK5WGlESXoqB9sjYzcyBL432m4xwYLpePtd12Y//+/R9Y0rx/bC52Rix2TF/zdp///OfLl87Wx6dr1W1rVq+733G8O8J2tN6xnVHTsEowttMUHF8IELoGh4/A/TZ1EZKU+OjBKu/FBuss9nohVx9IWoRXfl5vO7IHuQHPa7VuXdp5n+/V3fV7FENLxpBmd+k7opOd6nzk0CoModKf/f4Q2MUdGjxL+8hABa9ff5cDANw/BICkZC/Y4sNEkAJh3CtWgVUCi4jpwksxbYkf41wxsBEW1JYSV/PCm0G9CsDDD6jZalIZ/a9dpUiqdJuu+aF/iL6YB4/5cibi7S1cWd57KRpANHj8agFElG27L4whzUXP4oTHlIcWtQhtJSkFLfEyhgeH6OZNW+gT27fS9ps2001rxikJfV7cwiSl2UaDJqen6dTEJJ2fmqILM7N0qVqleqvNnolbqvBvVL1L+FescX0++bAdTlHKhRf5kkm1yI2vfjNZGvLhpZ6VI2coqVyJOgRyINrQhPfPM1SpKfN85qJhFDkq9WFtSIonk3Ee0zCzOI2zOE6SNImDNEurYav5jt+uv05x/JztGm8WRgunX3zxRVQ/X7+bcPW37YNJoi9wnsbjWx93Lo5dLFWnkztty/lkwfbusi17i2lay03LLqRphsI9s1Aom+12i6I4NEDLlYU/VSDAJn0HEGB8dT0E8Do6jWs6NrfwPdjS6QCOgIb8ry/I1YGX/s8VFl12e4EAYeSisp0F2LT3oiYbb8PvZWjKe5U/gVREGnP/ai0Lz33Lk4RiNJ6ChDs3vEGbW/FKdJyfrSKAiGYlgfaIHFNG1A6lLa7uSwKPA94dirECP6A2WGXtljB5LJPZKQAcXdNyDWPvA/9Kni47H4Doz3Rx4mJYWzqP1GV55cHk/b3khTyQ+QAEY0Jarobc8wOcIA/5EQiGxDElYcRjByCCau/bt91Cv/35R6hWnabzk+fp7MR5ujA9QxdnZ+nS7Cz5kYSnkEy3HI/Hqh/BqNPdBbUNlTvLXLjpai3XvFfwnu5iT0/0HpjtEbLE8wMRBrMVXgLPNZXDwJUlCZQqECpW9GYuFpACQ/b2IXmiwnRhEkvfdNNkMUsYe2EQZM12i+WmLctKbNeJjIxalGUzppmdDfzms81a9flCyT7cpvbMgQMHcDLXNyZ6DTf2ap/jNRziqr5iPP744+Y775xbXrDL60vF0q2UpZsoNVZlmbHUNA0vywwvSTIP+SUs/CaEZxCA7GQ05JLwXy6UVWQnOQuuDsR/WQ0bFlBq8HTDqJd6KRgQaWZArsdgBSzQ93oZVlj+c2YAHwOGRedmdlyJlOXhFBe98x2cMm+uCjvwXlWXaN9Isml8fIYy6ZBqmFyIEseRYXFdPM5NKuglX6cFF7XIm3ggfH6SPIcZzS0SUM4E6AIQIYYbozcJTEeTUtdxszAMsxjd3lzXiIKgEEWhG8aJg0XIMqCvBElr8OU+bENo8eNtoQR2nq3V74307z2f/+i+F9CQ/V9HAMnHVnOm6RwAUca7Ml7YkzW54gCFglJpjsGPhQ9y7qj2XrViGd19506KIp+q1Vk6f+kSNf2Q+5kH8P5Rtc3jBsMbtSD40ZRbZRGpSdLJUiijTAakqjhf9ON6f8bZQnthgEKOkMURuaw9brXb7FBhgcdykkDlIk0zG7JBikKtompyNag8llBxJppaKfJORpjEKFrjCECpVM6SOErDIEzCJAody04s0woN22zEYXQuSZKTrmsej8LwjcAP3nGH0ourV68On3rqqQ+PJlHumb0/T2XRg2BxG6Ja3XVXlH2/vrxVa64Mg3BFFqZjluMUwzD26tV6wfZsy7EtC2vqnL3mIw0sjCkCmd15pN5jIWUWC7PRpSE5t9E2TOGbMFlWpSNFuoEBAUnxHMlX5kNvxkJJo3BNvNnX7JqlUTihj8J4MMozA4s41ynyf1mwW17w9BHp4t1gc8gTJXhjmmz+g6eIu2Cajo0qSVb5xT5gJ8moVkkTnCPPaWi+CAMfiCT92E0zjeI4gRtt21YShVGWZAnZrmsnUbwqieMVmUGDjmVbpmUanAPp8PUX91w/zFstBCb5hlf9ORP13DvhjTyAiOT39S1UhAHUy1qSO9wPIGJAqM6DCF1B4wqWAvfxQCtYYuCAYYBHCppqsejQqpXLqFIp8jFqzQZ7F0yrBRPRcfk3qrW5bxM8YgfSIRLS0bOS3/dbWzDJYLxdpiJ8DlCrUO17HUMLAwjDXBaEQRRFUTuJ00YUhY0ky1pGRn6SJmGEXtJEieO5GcJ/lmnxlDJgjkFBifkCZmoaFkIlrK0EuZIwivCoDNxf13XSKIxjSB/ZthW4qDK37SBJ49lWu32i3W4fJ9M8M1J0Jm+686bqt771LYDYhypslX8GH0oAwQkiuX7uB+escE2I/hqlFEo+iW1EpmFGzdC0HdtI7dSwcyKI+F5i908fl/Q22J4vXvJYnbcIJel/Q1QR+jSdTSIifI8/Q22FeuFdis4z87zy+7Mzi619cmR7KBYQOUhgGpadGgnMlSw1UP6UWtjWMqzMNFKLvSvTgq6nkQBnoGfnmJlpGw45junYpmnbMHqMNHFMy7K8UtHy220DVlSlWGE3I4mTNIzS1LTN1DSzNI5ipvNjh04BZH42rVDUH6Z2FlBsRE2/mXIhImt/ZcXpC1MPtdvte+MkXu+6bsmybBs6Y/gf52A+tKPo8stNHvN1fmM+INEeyXzdE3nB1gy7HnbdhwNAdAmUJglw7QLXhRjseWD156pqVJyjEBbgYpvkeBZ5RYs2b9lIS5aOsoeKSnOQMFAbwQKO3BhKilcBBgHk4RVgIFnPRlJHjYetNHaChXulciSLHDvvibCxYNgqNz4kCQL7aaZeq5+fmZ0957nOZJwkl+IomkmTrGFQBrFhVsc3MjPN0jTN0IydjJiRmMAZsGN0akCQI01DM8xSMwgTu91u2XEcG67jxmaaJZaVxYXyQJSZWWIkaRjE1Ci6Ts0sl+oXLjitJ57YFu/atev6ua/vFYnV9xf5+N6no13Dbnbt2mVPTU1ZtiimEdEaGmrW+Lwbg40rnn+rVb7iNvq0fL99hW0vXfEKgiDI7WOJgFSY/4yoHIW8TRgVDRpCQ7fQGOzseZCiYmhEUWQMgDIZewZViLw4MnzfhGdkWZZplsoQ9gWsQDgssRBKHSoOG7iGtt82mGuPURrHWRCg5ivJMidL42acgZuPMiy7jHsTUOZTGhkRUCoxDTu5dEmu0/Fs2zNL5eOnjz9cq9YeqVbr9xaLxSUuzCbQg0Vd4iMNIAvVY+QftAaa/O98mKv/vXw3z8S6PgZkfrDmj5A3a7rEEAlRMTWVlUXR0kmBCXO+ZYHnZLtFNDBcodXrV9F9D3yaNt+0hVxQu7mILmU2HmTkEaYR4U6pc5AkstIJVou2cnWVy8t13uJ9aCk3KRRf1GvRE3mevV2JqBnHcRgF4dTU1NRLp0+dffXgm2+87ZA160dBw/fDZpqEoUEG2qokiZ2kZojwgZXFUZyaVpjFkZtaZpBFoZO6jpcSNcG+MiCwip9avWY2mxlCz/BSMmvATkccfMfKAj9Ip2MzGh93YJfGH3Rx4KIexkcFQK7mYj5u28J7Rr+SrVu3GocPHzbGx8eNc+fOGdu2bSM6hP8fopUrV2a0n2hi5UR26NChbNu2bT3zNddfZc48fvLxJ619A8dLB4+9fP+l6enPT12c/lKpVBx3Pa/MQpQiJ/mRBRC2kC9DDZ1b39EdYYsBEPFYrl+1+1UBCIKxrFqgJHVQmwA6rymhK45zwpPiwtyUlq4Ypds/eTv95pd/i267/XYqlyHpJo2XUMvgoLoaVegRaoOQP5AiVt3EF+fGcRtdk8HgJOKM4rUaYoAsGkC6YbGrnueL8ECyJK3GUXS8Vqt/r16tP3vi6DtvvHV2pj042A4nJiaSXbt2fegS2Fd9H67DF94LqF+H07mxy/d4By73PBdr6PWcAkDqkXu/+qlWu/GFRq3xe7brrHZsewDsrBh1IsghfURHUR485k+G9wJM//b9Hom+cRpcEqjCXkWc/+qefa8kx5U8EKaTxjGHqByIGjL7LpPqckh1cGEcJyY4vDQ2PkafvO8u+vJjX6Gdt9/GTCSOeCUJhVFExUKBczwS1mVpT1FC4LCVnBsn6bUnogCFiSvwz1T2brGDkpmGSl17sffpSsNSzrWzt3NJHB+o1qpPVmer+89Pnz9p23bz4YcfFgG7G69578CV7vGN23bjDtDnHvzyHY1a+9FGvfb7tm2vsyxrEPQuHYb4qALIfGGq/sedp/r2/60fHPL/xmIn+mfXz3DNCwReCUC0tyUV1EJPZOaRkMo7YS1sh/qgsRVjdMedO+mxrz3GHgj3m0FNUJJw++RCUQCEK6iZyadFC5XXwX3NFYAoeiM7HCAfat0rKZBf1Et4IIvatLPR3MUtT1vDuXHADTeknWXpm1GU7K3Va38/U595yz5iX9z2+LYIuYyrO+rHa+sbAPLxet7XdLW/9dBj26frtc/OzlT/hWPbG2zbGWLWMIevPtohLNyQy3kJlwOQ+W5m3isBmylvNS/k5ejPF1Nnkj/m1QCIlq+BFxJHogGGhV8v/mjBJlRvdMm0aPmKMbr9jh302GNfpdtuv43BgqvLla6bhLBE2hxeDQCE6yKUB8JaVPBCePmVljnyvlviK+R7DbC6DJj3oEJ/3fdyb/Cz2KosAave7aWHiS4DBj/MJCPMsmQyTrPn4zD8SbsZPjvVmDp72223Na9psnzMvnQDQD5mD/xaLveLX/zyzRcnZh6emp75H0qet8nzCsPolQBjlquNb4yieW+r7qh4ubqSPMDkAWQxYHI1ADKf96SXUl7i83kCg2jl+HL69H330P/f3pc/x3Fcab7MrKquPtC4QQK8QIqHCOqGLkuUTduyl1xpaGsdVIwte0ce2/KON9axE7ETE7sT3uVG+L/hz7vemF/EcKzt0IQ1WsmUSFEiRUokAYK40UcdeWy8zCp04SIbJNEEmtkKCCBQXZX5ZXZ99a7vvfZvT8Bjjx8xDZKwuBSrqnX9j65B0gSC7i3T1KLxsG6qzM2/TSrv8ht/um+aJ4S7IhBd+GW8c4tkpZV6dedBQRRUJIi/iFj874V6/X/Nzc1dPnLkSNVaHs3dKexHvzmcHuqjXv/ODw7cuDV2bHpq+hf5XHG/7/vdDHtwawJ5qKG5w+QbarzLg+63091K3U2rnXyRWPQNOdNvJHPwallYaw10ZY2GSbXdMTQIX3/5a3DixL8BTMpwPexDE2OjaNOwCrsAapmOBoFk6zrMjSUhkBWWQLppslmq67MumiETTYpa8j6VuE8KgrWitjZ/ZkGqq0qId3kcvztTq703PT09/eyzz24aranN/umyBLLZV2gTjO+1136wb+za2DempiZ/WSh0HMjl8j1YNKYJZONc/Jtg5vc6hAa7Np+1lV5z9Y9mI2kM74r3TiCp9bHUNaZg19AQfPOVo3D8u9+BkZHDukgQrQ10Y+FNGQlEWyBokTiJcAIG4PWws08VSwsJG9dpQYmDMi0O9IgSsUw9Xyz2oySQUl6RXHwgYvF/pBDvL4ThF8PDwxE2f7rXlX9Y3m8J5GFZ6XuY5/Hj3x++OTb2ytTk9N8VS52HfD/fY6TjLYHcDtY7Z2012gPgDc50rMzcYtfM4Epvvqvf51Yvb21+A2Dwe/fOnfDqsWPw3W9/Cw4fOmgaNWF7ACStDIFoF5yWs0laBmuTZimBmM6Cy19aBqL5Qd3NkUggqVZVQiJJMD6WSl2XSv1LLPi7Qqg/eNXql9379s1b19X6gLYEsj68HsqjX3/91O5rV68dnZi89atyR9ej+XweFZITOYqHEpKmJp0SyGrB89UyuLIEslrxYvokvagWujiKpTfi+0Egw7t2wfFXX4VvHfs6HNy/P0njxSJAJBBTbIgv/Ld2E+laxOX9PfTzvv5aLU6W7VXeFKDrOKiRotvoDZJYgRWp5E0h5L8qkH9UxPlTFEWXbty4MWddV+sAODnUEsj6MXvo3vHvTry189JXl16+OTH5q67OrpF8vthnPOXrzqx86LBbbcJrZX0tl0TJur1S8jDvTb7WEmu8x0813tj37dkDr584Dl9/+SV4ZN/eRI3WFBliGq4mEE0aDdFII/6/9JV2FdTjz1giDetjY6wQI5JgMsN0iw1CUAsxUEpdE5KfF0L8XlH4M+dwfnBwcBY1Su3mXD8C97jV1n9B+46th8DJk389dOXTL1+6OTn+q66uviOFQnHAtCHdenNp5YizRNFMVlVW7+l2mVumAZhue7dC7XdZcdxdTRcfDZA03jj5Orz44vMwvGdP0icm6VuOgXSWrQw3hKbHvKKy3GiWGPLIbpiNffwwml+GQKSUkgsRCiGvSSk+IAB/AID3ckpdLm3fPmndVne1TfSb7C3g7rF7aN556tTb28+f+/RrE2Pjf9fT2/9YPl/cLlFRWFejPTQwrHuiyy2NZkgka2mkJLJSUj7tH55mLi19il9Xo6Zl1RVmkgoOHHgETv3gDXj22VHYtWuHKTpMUnWl5CaQnuqWJI3azDuz8iQZwavFW02Sn7UYK9kYCyQRjUSZXC6EmOWxuB7z+F+VFO87jvNBDuDy2Pz87IEDB1Aazr7uEgFLIHcJ3MP0th+e/Pm2jz4998LE+Pgve/u2P1EsFAdjzlFKX/cbsZbI/dkNuvtL2sky7Vy3ynfztI/9ODPurMwQ1kMgy20C81ip4ODBA/DDH74JTz31JAztGNR1HswwCAjsmUHRADIkgmq+OO5GsV/KSukTRnqVhhViLNiNs0IogMAiQezuJ4W4HMf8XBSHfwIpPy52dV2+ePHivI153Pu+tQRy7xi2/Rl+8sZ/GPjg3EfPTYyP/7yvf9tThWJxZxTHDsF2nppANuYpcqsDu1aPkWbmtTzwvjSobvrVYwqtaVmWVnmbM2cJpJkPeNqxMx0XruehRw/BWz/5ITzx5OOwbfs2fQ0kEHRviTglEEzAIiCFqWw3kvhJH8/UFFki17ySQDbq4YNIVQMpp4SUn0sh/yxB/TES0QXf98e6u7tttlUzm7CJY5rZX02cxh7SzgicOvXT/k8/ujA6Njb+04H+7aP5fGlXFEcuwVYl2FJdE4jdSsv3wHIZlNtJpizPulp+rqXvNQQScRRrbGQ+pSUY2ZW4m1XB9Xz08CH4yds/hsceG4GBbQN6OI7uX2Y0vtD60G4iSiAVjURZFEMgqYxIQhiLLIE1ISYjC68h78ODx7JTYF1rDKBmlFJXRcwvSinPKcU/Ac4vOnE8cWlqqmotj/t3t7qb/XX/rm7PtCUQ+Pdv/MfeDz5+/+mxsZt/09+3/blCoTAshfAUNpSgqSuima20/Jg7vWdrWzbNxjxwE9yJQFYjFC5i7K6x2B7WeIQatSVpm+dFywKtk8UerAm2SSaX7mCJ1gXnus/9Y4+PwM9+8VMdC+nt6zWaWVr1XQLnsT6Pbo1LsRbI1K9gard+aVmUzNomBGIkTZKUX00iuhvo4rPHYm+WtGZDDzGpZjcdm5ed1yhb6Z5sSnIpVU0qOQMAn0kp/xJE0YdCxBcJIdfZ5OT07z/9NHjzzTc3ZWvYLXEjWGWQd/oEb9V52XHfRwROnfpZz/kPPn5ifGzsxz09Ay+WisV9zHV8AYJoT7x2oyzPslkpUmhuOSv94WsNdSN95PcRngd2KiOAK7UIYip3vlQiZWmMAUkKNa3wRo0qutpC0lIfEhzX1c2hFioL4Ps5eO65Z+DXv/4VbN/WD+WODvB9Xx+HZLFoDSWEhR0MdU+qO9yalxCI6Ulo2tqaBs7aBabHhJLviXw79idJLbnFv+s2zAQkkh32cXddGcfxguDiBhfxZyKK/sCVej+S8rzjOLODg4MYKMc+z1v7ieSB7bS1L2wJZBMuymYb0t+e/NuOP374wWNTU9M/7urseamQLx5gjlNQTGFnz4wLa+V2WpLKagnkvi6trsRJguxa1FJ/mZtyWi+C/07XAGmeoRsKO13GXP+MN2IhuP6OhoIQGMsAeHb0afjH//L3MDDQC6ViEXK5nHabmfNlbBqdTZwQSBPCaCaKkiZemOZS2VfqhjOWTKKdmyEXlFMx1g7BL2SzupIwKwS/JCX/WEj5oRDikzgIvowonRgeHtbdpy153Nett3gySyAbg2tbnfXtt9/2/+8//8vh2YXqT7rLPUcL+cIh5rod6MLSbojFGMhq26nhUknCqwk2Ky2W5aBZC+QO2wjjH8n9V0t0pJpPCWmkhLKYDpyIL+KR2NYWrQ68EaMgopZix6d5zwUeR/DM00/Cb/7bP0JfXzcUCr62XNBC0eyRLnMiUojv0wnFTUqTLLbZRSsifU+q5pt2MUzD8Ym1YdxbaGnpzolYbB9TSitSqHHO48uKy4+4iv8ihfhYheHNCsC8TdHd+NuQJZCNx3jLXwG7Eu4sP3IgUOJv+rr6jxU7SiNezi9zGVOu+B0IxEy/keaZwKHvInfYfhuY5rnlFwVJAG/6SUyjEW8xVgjinXVnoUwKxkxSiwWPR7cUcxjESZtbtCSKxSLUahV46qnH4fRv/gl6esqQ8z1dSJhKz2clWtJ1zaYgrwfb7Pg1AenWug2rJD2vbrcrpR4zAARhEMxLpb6SQn4Yx/w9Sp1PSsCu5qP5W2AFEdezBPd0rCWQe4LvoXkz2da5ey8A+eve3m2v5nOFJ4CSbokh9CQY2oiBNOlmtgRyz5tn7Ur3BokslUNBUjE90fFrMR6CbiGs6SCmLW3MQ3j++VH47W9PQ3dXB7iuo8eaEgiSSfpQYPqD3H01aRrfMG07EtdbZgul40fvGlEqAkrmpVRj2L8cgJyTXJwHIj9VjnODcz4/ODgYGNUUG++45w3WxAksgTQBkj0EyL7BkV2cx98rl7uPu27uWcJonyKUmo6E+OlPtlKzn1vMxlkT2CTzptlzPawLlAVwURerYfE1lMpSPE3AHLOowjBctF50V8Gcp91ZURgBYwReOvoi/Pa3/xM6y0X979SiwbOj1YKLh+4ndIXpgtI7WZOrrJF+V2bbaLIwzGRiMqZiUigpMeJfIYRMC86vcsE/l0pdoACfyJh+6fLqra7hYfy71bNq8WfBEkiLAd+Kl0MX1jOPHh2UEH0rjtX3HMd9qVDo2C6kpBxdC9o9vTqBrEUSKzWTUmQamUNNOLm2Ipz3acw6gXXxXObmm6kJWeLaMpimlgISRr1e1VZImu3U0dGh/z43Owsd5RJ849hR+O//45+gWPR1sSgeh8fjjd1xnCRgbyTol9e73GmCpvuhDoKbuEnqukqC/5nzcalUCErNKCmvA5DPOBfvCxlf4FF0VTrORL1er9hYx50Q37i/WwLZOGzb6sxHj77WTYR8YnL85imlyHcKxeJeBdRR+Pi5/OkzYzlYAtmobYBP71iY0bA4zPO7+crGFtJ2s2h5oPsJ/40/pzESJJS87+v3VKtVKJUK8MrXX4bf/Oa/QqGEvzdEoYPoBMBljknCRQuEo7CiCaJrkyFrUazxMx6qa0jMwJbXwKDFEUmAqhJiRio1rqT6TIG8rAC+EBwuSyrHqtXqzP79+9FdxW0DqI3aY3c+ryWQO2NkjwCAv/qrdwqOE+z87Nz5k4Lz447jjVLHKxGKDvKVHKKT+W8j977SAkmpJhNAvXOY/SFem5UEYrw/Oo3J3NB1BpOpsUCyiOMQXMfRJJL2B0diiMMwraeAnO9D3vfghRefg3/4h7+HfDGnzyd4Uv+BFgi+H8kDU4a5BIp1IJie22QWVkogWMmOAXMMm2MNI4CKFUBFCjkrpLgupPhKCvGlEuICUHoFOB+LKJ0NgqBqrY7NsfUtgWyOddj0o3jnnXfcIHDLX1z49MWFheq3g3rwmpMrDDlOrgQKOwxl0jszs1mqddQghyyBrJaum57ObtC1tkbqwmrk1K68gSdkkriKlMDaD6brP3RLWqV0QWFQq0EURVAul2FkZETXk0Cy5QAAEQJJREFUgRx57DC888ufgZ/39NqipYG3eiQjrErH1rbaghESmOuYmIVI3JlGj3FNa0RzW1LLge8BgEgpVSMEZqWCMRHHV0LO/5+Q/DPiONeUUhOu60739fVhnKPJLI1N/5FqiwHaz2dbLOPGT+L06dOoF+G89/sP9k5OTz8/Nz33hlfoeMx1cjsBCOZWZhtELBnQyj7Z5uayaHOskq5rCeROa5qVStfGxrJX2rtDV30YNV1CTdfApIugSZFFKwKtCwkHDx6EH/3oR5pceno64Yknj4DrGpcXptCmNRtogYi0UlxiFbshEIkEkozCVG2Y1/KfATOqAGICJJCCL3Aup0GJcQByWUp1VSj5lYzFVSBiPCJkhjEWDA4OYq9yGyS/07Zo8d8tgbQY8K1+ubfeeqt86cLY/rmp2VdZzv8GZe7jBGg/EOIRQij6tfWTqRZEIkkjIqx8joAm6Z9aO0lLwVOglOn6hKRr3GKgF10bD1sQPbUgmtHQ0llPi1r6jTgCihzif7pqPKuTlYghYtU5fuHL9VzN41EUyWKxoF544Xn16//0n4mXY8xxCC2V8toa0eSEhJGQga4JSeo1tApvmtaLsu6LmlWN8IxpXKirOwRViitCqqBgjiiYjHk8JqS8LoW4JqXCgsDrhLoTIpidDz2vsnfvXoxz2NcmRcASyCZdmM08rBMnTpRpkDtwbXzqe1yIbxPiHHQc1sEYy2EmD7pDdJEbo5DP57WrZH5+HrxcTqd8RlEAhDFdh4CFYbVaTbtS8MbkeZ6eutZqShW2Vj5eL8Kzdi3EZkZw5djSNNms7lN6VFoLoZ/mM5XZjGI2lMmQSrWt0D1lFHKFJhGs7TC3cmN5mKwrUwdS6iiiehWfnpqK9wzvjo9985vqFz/7uVPqKPiMEpcSSZQy1om+/SfaWWjJLJo8OvvLVIhjSu9i3KXRBx1PEAspMZuqBkpVQJEJjG2EcfSZAHmRK/WVEGKiUCjMCCEWhoaGaltr9R7e0VoCeXjX/q5nfuLEiZzrdnVd/2Lsa/V6/WhQj170C/ldXs7tc5ibF0KQtFgN3RtYN4AZQ/gz/h4F+1gSzEUrJC1QQ/JJb5Z4HBa1oUXTzBP5XU9mC7xxOUlqPDRxoHaVScXFl+e5GmsRx1puHQ/TxOwwLcWOlRWOw2IheTw3Nx8LHlcB1DxlbHZk5PCt48e/K77//TcGfD9XZAwKDEhBgfRByRwQ4iilMHpO9fUJwWI9nTeMIRJkJ7QyJABXoDiRKlaEBEgaCtSCkmoalLolpBxXQG5KIcaViG5wISZCgNlSqVTt6+uLkqwqq5i7BfZl6p7cIkO1w9wsCGA85L33ptz5W+eG5yr1I5VK/TnPdR93XXe/57nbCaE5pZTLOWfoI0HLAsX4tGWBNQhBHXwf3SNM97RISSLNFkoLynR7ottYH5sFj/s1juxcs6SRlYFZckxCIPh3hznguEbUMI7QmjM/ozVIGZGMEiGFiCkjVS74/Pzc/KwQ8ZeM0q9KpeL4U08/feu1k6+rV15+ZTCXc8qM0k7XoT1Eyh4A6ARCigqUR0A5SirsWSUIEFRh5AAKfWIY04gkyEBJqCkla0pBBUAuEELnlFSTSsoJKdV4yMU0g3i24DjzlfHx+uDoaEhQGNG+thwC1gLZcku2eQZ86tQpj3O/i9ejPecvXDgaxfyFYj5/xM/7/Y7jlqVUPloj+kmFUgiCQD8tI5l0dnZp33mlagralrtn0BrB+oT06XqtWa910908KDU3EpxH1gJby22Vns1kQ6UWGtXFfVjbgbEmtAMwWSljzUU8jmqVemWhVq1MhmFwnRC4PLx795+ef3n0w0Ndh77cU9wT55/NO52dO4rlcr67VCr0l322w3VzOxll2ymlPUCgRAjkhJBMShkLwWOlVKCAYJyirqSsCaXmlRJzuoaDkAVGacVVThUcVSl43kI4P1/trtfrcORIbDOqmtsbm/koSyCbeXU2+dhSS4TSqcK1a18Mg1AHHNd9tF6pPw5ADuT83HZCSV5w4Qdh6OX9vLZGYp31gy6YpJKZUv17dHEZnz1GXY1bppnagqy43yaH7LbDWxQOXFZPke2DkdW2whRYR7sHCfDYJCKk/UEYIzGhNCIAQb1em6nVa+NKisuEwScEK7pVNNbfPzj2zDMjU7t3764j5CMjI6RUetrZvTt0e3p6fBKGpVw+3+G4bokqVSSUoivLjWPpIOmjy0pwIalHeRxLTonE69XjOK6DlLW879c9xsLpMIwL9ToPikV+8+ZNPjo6Kmzx31beqY2xWwJpj3V84LM4depUqVoVvWE1Grp+7cbjQvHDeb/wiFJqUCrVL4ToKuTzHqXMjSLOuBBEc4R2pxsCQV+9CQwriNG1lfSraJZEmjnugQN1mwGs5rbKBs1TQk3lP0z1NwawOfCYK9dzBCWUR3HEhYirBGDa9XI36kH1ahAGV4CKz7uKXRf3Htx57ZFHHpm/du1adObMmVVdRyhfc/bsWTY8POwUi0XHdV2nizFWIYQFQaB715IgIPUagMor5fu+lPPzMg5D7g8MxEEQ8J07d6Jry5LFZt509zg2SyD3CKB9ewMBtEg+/vhjR8yL3rGpW7umJqcPh2H4RC6Xf7Srt3d3EITdnIsypaTo5/KEMUfvPx5jxpDJ8nGZq38OwhB0pztUSmnSEtnKa5HNwsq689Kf07npFGmptPuqWPChWq1AUK8pj7myVC7VHM+tzM/NVadnpm/V6tUr5XLnn3t7uj8a3jl4qX9X/62BgYHg9OnTtp5iK2+WTTR2SyCbaDHaYCjk9OnT5MrZK97n/PP8jRvTHXnX2+U63h7PzQ9XarUDcRzvlUoN5f18mTG3ACB9rBYxwk4EGDEyGRhs1xIZDbmnNeFZT/3EZsY4GyzPSqQvcVsZ4UFFCUiHUWzwEUouAh7HNSHFhJTyOlfiC5DiMmX0SjGfv17o6rzV07N3dmHhYvTuu++iRWCruTfzRthCY7MEsoUWaysO9eTJkx2VSd5Tqc/1L1Rr+2Mu9kohd1HiYnB20HGdPpe5HUoBpv+iE4sRSil1GMHSNV1lkOg5rTX/diGQrOWRjYcIIUyKrFKYkSAoKCSOQHK+4DA6TQmd5EKMB7XajXq99qVi6nJPZ/f14UMHJweho3ZxYSg6e9ZaHVvx87PZx2wJZLOvUPuMjxw79v1Oh8c9oaj3XTh36XHmuof7+/r3O8zZKYTorVXrJYc5Bd/Pe4VSkdXjALjkuqBhqbrsSrdW9ul9K0OWjXlIKZXgXHFkECkDBapOKa0xQqsgxWytsjAWheFVoOTzoR07z5eLXWPlXMfUk6/smzl9+rTJQrAvi8AGImAJZAPBtadeisDo6Dvu0NCYOzMjczcuXOp3C35/Z7lzoFYP9kVxtIfH8VDO97dRyvoBoJsw5hFGXCDgYiEb1UopRvk3q69kgspJQH5RWn4VBaYVC9JoanU77aZm9J2yxzQu06ynKKnmFtiXHOXJaUzQiydEzAUPORcVIcU0AEw4jN1wmXPTdQCzqq5HcTwlhZje1t01xTq31/v7AQPj8W2EkO22tAjcNwQsgdw3KO2J1oMA1pBUKp5fr0eFG1c/3ybq4RBxnCE/729XSg0FYTDEmNNDKO0klJYZY0VKSI5Q4jLKqALFJJcUUE6LUqIlylMiMR0xkjoI7A+unUO6sA7ThM1TPgoLYrqwGXVar5jwkP6d/jntt7H4m+RcmTdlycc0xTDnw2pwkyWF0ueNxkvojCKoEwJESTQzpBBCCSmFFECgBgQWlIR5KcWclHIG1WglwAQAuel4ZNwl3kQ+xyb7dwxNu25HEMdj0e9+9zus4m6WsdazVPZYi8CaCFgCsZtjUyCA8iglKJUrYVyempkZmJ+bGa4s1PZIKXe6rrc95/v9jLJuAlB2Pc+TSuaiIMw5LvM8L8fy+TzBwkMsokvIg5gueliMaKaIgWlUkmWOq9OFQ542STIuspQIGgLpJk02JZPFWEtSGGkqJBud9dJ2rKk7Lee6ejxxHCvOsVUsw+JJJUQkKKWcMRrFUYyvMOZRiMV4UoopIflEzMUNUPKaQ9hXvb0DX3QMFKfK5Z6FXI7ror0zZ84gYdiXReCBImAJ5IHCby+eIpCmAM/NzbkLCwu5hQlejGSthwHtZISWwXG7hZDbpeA7pFJlIqGLUNLjul4PZbQMShWUBNQVdxijlOH/qEPxG8G0IwlUKUG1RhdaBEgqDA/XgimrLkRKCKmJgqmzOritGSUhlsz3JFsq6dEKUnHUN5fCyH4oDkTLmHMFECqQFVByngsxJ4WYlYpPgSK3HEquOzl3LBJklsXxbMj5/FBfz0JhsBAxxviuXbvk0NCQsDEO+9nZDAhYAtkMq2DHsAIBLGR786U3/ZnijOeGrjdXmSvMVetd9UrQL7koUcfp9nNer5tze6WUvVEU9SupSgA0TwBylDm+w5jHHOYyRl2C7XeVcrjgSCKUS0VdL4/eMALSqBMu8f9oldmlryT+ghohaOWopKBP95DV/ZOM6YHUJBSoWEY8VEoGgMFvQqsKZI2ilDmBean7fAv8mlUAc1KJGSXEZIfv3xrcMTgLpZ6wXnej/rPV+AysXuxnt41F4EEjYAnkQa+Avf66ERgdHXUHBgbyLndL1Xq1NDVT7a8szO8IonCAR7xbClmOhUSrpEQpzXs5x3cdL+e4jkcJ9VCOgyjieb7vE8pcVJjV0ipJmytjVGTpQ8dT0A2llM6oJUoh7SBpECIJJYJSwglQzvA7ZTEFiECReS7iOR6jhSEnCSVTlNJJrNfwPW+61FOYLRRK9WKRhJTScHR0FIv8bPbUuneEfcODQsASyINC3l73XhCgx44dQ9+T43keGxuredHsrXw9Ur4CUVCEYYFinhDwHeJ41HUch2Iml+MCKBQDzEvBS4qwfgVQQstEScWUlFQqiZ0XTSsSExZJ2IQibUjdG0krxxJOCIkpISFznIASEjDG6g6jNcacgAANGHPRTVXjKqrKAGqKxlUZk6oSNOI+xN3dEA8MDIiJiV1y374ZeebMGS2Pfi/A2PdaBFqJgCWQVqJtr7XRCNCRkVPOzp1zrpySjmLKqQeMibwgThSwKI5YGBMnCOu5MKrneai6BVF5zOjiXDIMVehIhW7yrl/ZeLrCILgWAWREovw4IZRTqmJGWcSYG7oOhMTLB56EOOf5cVeHH/quH80qxl23Jwa4ws+ePWtlRDZ6F9jztw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AUsgLYPaXsgiYBGwCLQXApZA2ms97WwsAhYBi0DLELAE0jKo7YUsAhYBi0B7IWAJpL3W087GImARsAi0DAFLIC2D2l7IImARsAi0FwKWQNprPe1sLAIWAYtAyxCwBNIyqO2FLAIWAYtAeyFgCaS91tPOxiJgEbAItAwBSyAtg9peyCJgEbAItBcClkDaaz3tbCwCFgGLQMsQsATSMqjthSwCFgGLQHshYAmkvdbTzsYiYBGwCLQMgf8Pfi4ZdPww5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 name="Straight Connector 5"/>
          <p:cNvCxnSpPr/>
          <p:nvPr/>
        </p:nvCxnSpPr>
        <p:spPr>
          <a:xfrm flipV="1">
            <a:off x="460375" y="2812293"/>
            <a:ext cx="11083925" cy="19808"/>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253426" y="2289073"/>
            <a:ext cx="1015085" cy="523220"/>
          </a:xfrm>
          <a:prstGeom prst="rect">
            <a:avLst/>
          </a:prstGeom>
        </p:spPr>
        <p:txBody>
          <a:bodyPr wrap="none">
            <a:spAutoFit/>
          </a:bodyPr>
          <a:lstStyle/>
          <a:p>
            <a:pPr lvl="0" algn="ctr"/>
            <a:r>
              <a:rPr lang="en-US" sz="1400" dirty="0" smtClean="0">
                <a:solidFill>
                  <a:srgbClr val="C00000"/>
                </a:solidFill>
              </a:rPr>
              <a:t>November</a:t>
            </a:r>
          </a:p>
          <a:p>
            <a:pPr lvl="0" algn="ctr"/>
            <a:r>
              <a:rPr lang="en-US" sz="1400" dirty="0" smtClean="0">
                <a:solidFill>
                  <a:srgbClr val="C00000"/>
                </a:solidFill>
              </a:rPr>
              <a:t>Week 2 - 4</a:t>
            </a:r>
            <a:endParaRPr lang="en-US" sz="1400" dirty="0">
              <a:solidFill>
                <a:srgbClr val="C00000"/>
              </a:solidFill>
            </a:endParaRPr>
          </a:p>
        </p:txBody>
      </p:sp>
      <p:sp>
        <p:nvSpPr>
          <p:cNvPr id="18" name="Rectangle 17"/>
          <p:cNvSpPr/>
          <p:nvPr/>
        </p:nvSpPr>
        <p:spPr>
          <a:xfrm>
            <a:off x="5776511" y="2289073"/>
            <a:ext cx="1015086" cy="523220"/>
          </a:xfrm>
          <a:prstGeom prst="rect">
            <a:avLst/>
          </a:prstGeom>
        </p:spPr>
        <p:txBody>
          <a:bodyPr wrap="none">
            <a:spAutoFit/>
          </a:bodyPr>
          <a:lstStyle/>
          <a:p>
            <a:pPr lvl="0" algn="ctr"/>
            <a:r>
              <a:rPr lang="en-US" sz="1400" dirty="0" smtClean="0">
                <a:solidFill>
                  <a:srgbClr val="C00000"/>
                </a:solidFill>
              </a:rPr>
              <a:t>December</a:t>
            </a:r>
          </a:p>
          <a:p>
            <a:pPr lvl="0" algn="ctr"/>
            <a:r>
              <a:rPr lang="en-US" sz="1400" dirty="0" smtClean="0">
                <a:solidFill>
                  <a:srgbClr val="C00000"/>
                </a:solidFill>
              </a:rPr>
              <a:t>Week 1 - 3</a:t>
            </a:r>
            <a:endParaRPr lang="en-US" sz="1400" dirty="0">
              <a:solidFill>
                <a:srgbClr val="C00000"/>
              </a:solidFill>
            </a:endParaRPr>
          </a:p>
        </p:txBody>
      </p:sp>
      <p:sp>
        <p:nvSpPr>
          <p:cNvPr id="19" name="Rectangle 18"/>
          <p:cNvSpPr/>
          <p:nvPr/>
        </p:nvSpPr>
        <p:spPr>
          <a:xfrm>
            <a:off x="7299596" y="2289073"/>
            <a:ext cx="1015086" cy="523220"/>
          </a:xfrm>
          <a:prstGeom prst="rect">
            <a:avLst/>
          </a:prstGeom>
        </p:spPr>
        <p:txBody>
          <a:bodyPr wrap="none">
            <a:spAutoFit/>
          </a:bodyPr>
          <a:lstStyle/>
          <a:p>
            <a:pPr lvl="0" algn="ctr"/>
            <a:r>
              <a:rPr lang="en-US" sz="1400" dirty="0" smtClean="0">
                <a:solidFill>
                  <a:srgbClr val="C00000"/>
                </a:solidFill>
              </a:rPr>
              <a:t>January</a:t>
            </a:r>
          </a:p>
          <a:p>
            <a:pPr lvl="0" algn="ctr"/>
            <a:r>
              <a:rPr lang="en-US" sz="1400" dirty="0" smtClean="0">
                <a:solidFill>
                  <a:srgbClr val="C00000"/>
                </a:solidFill>
              </a:rPr>
              <a:t>Week 2 - 4</a:t>
            </a:r>
            <a:endParaRPr lang="en-US" sz="1400" dirty="0">
              <a:solidFill>
                <a:srgbClr val="C00000"/>
              </a:solidFill>
            </a:endParaRPr>
          </a:p>
        </p:txBody>
      </p:sp>
      <p:sp>
        <p:nvSpPr>
          <p:cNvPr id="20" name="Rectangle 19"/>
          <p:cNvSpPr/>
          <p:nvPr/>
        </p:nvSpPr>
        <p:spPr>
          <a:xfrm>
            <a:off x="8822681" y="2289073"/>
            <a:ext cx="1015086" cy="523220"/>
          </a:xfrm>
          <a:prstGeom prst="rect">
            <a:avLst/>
          </a:prstGeom>
        </p:spPr>
        <p:txBody>
          <a:bodyPr wrap="none">
            <a:spAutoFit/>
          </a:bodyPr>
          <a:lstStyle/>
          <a:p>
            <a:pPr lvl="0" algn="ctr"/>
            <a:r>
              <a:rPr lang="en-US" sz="1400" dirty="0" smtClean="0">
                <a:solidFill>
                  <a:srgbClr val="C00000"/>
                </a:solidFill>
              </a:rPr>
              <a:t>February</a:t>
            </a:r>
          </a:p>
          <a:p>
            <a:pPr lvl="0" algn="ctr"/>
            <a:r>
              <a:rPr lang="en-US" sz="1400" dirty="0" smtClean="0">
                <a:solidFill>
                  <a:srgbClr val="C00000"/>
                </a:solidFill>
              </a:rPr>
              <a:t>Week 1 - 4</a:t>
            </a:r>
            <a:endParaRPr lang="en-US" sz="1400" dirty="0">
              <a:solidFill>
                <a:srgbClr val="C00000"/>
              </a:solidFill>
            </a:endParaRPr>
          </a:p>
        </p:txBody>
      </p:sp>
      <p:sp>
        <p:nvSpPr>
          <p:cNvPr id="21" name="Rectangle 20"/>
          <p:cNvSpPr/>
          <p:nvPr/>
        </p:nvSpPr>
        <p:spPr>
          <a:xfrm>
            <a:off x="10345766" y="2289073"/>
            <a:ext cx="1015086" cy="523220"/>
          </a:xfrm>
          <a:prstGeom prst="rect">
            <a:avLst/>
          </a:prstGeom>
        </p:spPr>
        <p:txBody>
          <a:bodyPr wrap="none">
            <a:spAutoFit/>
          </a:bodyPr>
          <a:lstStyle/>
          <a:p>
            <a:pPr lvl="0" algn="ctr"/>
            <a:r>
              <a:rPr lang="en-US" sz="1400" dirty="0" smtClean="0">
                <a:solidFill>
                  <a:srgbClr val="C00000"/>
                </a:solidFill>
              </a:rPr>
              <a:t>March</a:t>
            </a:r>
          </a:p>
          <a:p>
            <a:pPr lvl="0" algn="ctr"/>
            <a:r>
              <a:rPr lang="en-US" sz="1400" dirty="0" smtClean="0">
                <a:solidFill>
                  <a:srgbClr val="C00000"/>
                </a:solidFill>
              </a:rPr>
              <a:t>Week 1 - 2</a:t>
            </a:r>
            <a:endParaRPr lang="en-US" sz="1400" dirty="0">
              <a:solidFill>
                <a:srgbClr val="C00000"/>
              </a:solidFill>
            </a:endParaRPr>
          </a:p>
        </p:txBody>
      </p:sp>
      <p:sp>
        <p:nvSpPr>
          <p:cNvPr id="22" name="Rectangle 21"/>
          <p:cNvSpPr/>
          <p:nvPr/>
        </p:nvSpPr>
        <p:spPr>
          <a:xfrm>
            <a:off x="420511" y="2889237"/>
            <a:ext cx="1547989" cy="307777"/>
          </a:xfrm>
          <a:prstGeom prst="rect">
            <a:avLst/>
          </a:prstGeom>
        </p:spPr>
        <p:txBody>
          <a:bodyPr wrap="square">
            <a:spAutoFit/>
          </a:bodyPr>
          <a:lstStyle/>
          <a:p>
            <a:pPr lvl="0"/>
            <a:r>
              <a:rPr lang="en-US" sz="1400" dirty="0" smtClean="0">
                <a:solidFill>
                  <a:srgbClr val="C00000"/>
                </a:solidFill>
              </a:rPr>
              <a:t>Market Research</a:t>
            </a:r>
            <a:endParaRPr lang="en-US" sz="1400" dirty="0">
              <a:solidFill>
                <a:srgbClr val="C00000"/>
              </a:solidFill>
            </a:endParaRPr>
          </a:p>
        </p:txBody>
      </p:sp>
      <p:sp>
        <p:nvSpPr>
          <p:cNvPr id="26" name="Rectangle 25"/>
          <p:cNvSpPr/>
          <p:nvPr/>
        </p:nvSpPr>
        <p:spPr>
          <a:xfrm>
            <a:off x="420510" y="3355194"/>
            <a:ext cx="1985437" cy="307777"/>
          </a:xfrm>
          <a:prstGeom prst="rect">
            <a:avLst/>
          </a:prstGeom>
        </p:spPr>
        <p:txBody>
          <a:bodyPr wrap="square">
            <a:spAutoFit/>
          </a:bodyPr>
          <a:lstStyle/>
          <a:p>
            <a:pPr lvl="0"/>
            <a:r>
              <a:rPr lang="en-US" sz="1400" dirty="0" smtClean="0">
                <a:solidFill>
                  <a:srgbClr val="C00000"/>
                </a:solidFill>
              </a:rPr>
              <a:t>Define Product Features</a:t>
            </a:r>
            <a:endParaRPr lang="en-US" sz="1400" dirty="0">
              <a:solidFill>
                <a:srgbClr val="C00000"/>
              </a:solidFill>
            </a:endParaRPr>
          </a:p>
        </p:txBody>
      </p:sp>
      <p:sp>
        <p:nvSpPr>
          <p:cNvPr id="27" name="Rectangle 26"/>
          <p:cNvSpPr/>
          <p:nvPr/>
        </p:nvSpPr>
        <p:spPr>
          <a:xfrm>
            <a:off x="420509" y="3821151"/>
            <a:ext cx="1547989" cy="307777"/>
          </a:xfrm>
          <a:prstGeom prst="rect">
            <a:avLst/>
          </a:prstGeom>
        </p:spPr>
        <p:txBody>
          <a:bodyPr wrap="square">
            <a:spAutoFit/>
          </a:bodyPr>
          <a:lstStyle/>
          <a:p>
            <a:pPr lvl="0"/>
            <a:r>
              <a:rPr lang="en-US" sz="1400" dirty="0" smtClean="0">
                <a:solidFill>
                  <a:srgbClr val="C00000"/>
                </a:solidFill>
              </a:rPr>
              <a:t>Create Prototype</a:t>
            </a:r>
            <a:endParaRPr lang="en-US" sz="1400" dirty="0">
              <a:solidFill>
                <a:srgbClr val="C00000"/>
              </a:solidFill>
            </a:endParaRPr>
          </a:p>
        </p:txBody>
      </p:sp>
      <p:sp>
        <p:nvSpPr>
          <p:cNvPr id="28" name="Rectangle 27"/>
          <p:cNvSpPr/>
          <p:nvPr/>
        </p:nvSpPr>
        <p:spPr>
          <a:xfrm>
            <a:off x="420508" y="4287108"/>
            <a:ext cx="1547989" cy="307777"/>
          </a:xfrm>
          <a:prstGeom prst="rect">
            <a:avLst/>
          </a:prstGeom>
        </p:spPr>
        <p:txBody>
          <a:bodyPr wrap="square">
            <a:spAutoFit/>
          </a:bodyPr>
          <a:lstStyle/>
          <a:p>
            <a:pPr lvl="0"/>
            <a:r>
              <a:rPr lang="en-US" sz="1400" dirty="0" smtClean="0">
                <a:solidFill>
                  <a:srgbClr val="C00000"/>
                </a:solidFill>
              </a:rPr>
              <a:t>Begin Development</a:t>
            </a:r>
            <a:endParaRPr lang="en-US" sz="1400" dirty="0">
              <a:solidFill>
                <a:srgbClr val="C00000"/>
              </a:solidFill>
            </a:endParaRPr>
          </a:p>
        </p:txBody>
      </p:sp>
      <p:sp>
        <p:nvSpPr>
          <p:cNvPr id="29" name="Rectangle 28"/>
          <p:cNvSpPr/>
          <p:nvPr/>
        </p:nvSpPr>
        <p:spPr>
          <a:xfrm>
            <a:off x="420507" y="4753065"/>
            <a:ext cx="1985437" cy="307777"/>
          </a:xfrm>
          <a:prstGeom prst="rect">
            <a:avLst/>
          </a:prstGeom>
        </p:spPr>
        <p:txBody>
          <a:bodyPr wrap="square">
            <a:spAutoFit/>
          </a:bodyPr>
          <a:lstStyle/>
          <a:p>
            <a:pPr lvl="0"/>
            <a:r>
              <a:rPr lang="en-US" sz="1400" dirty="0" smtClean="0">
                <a:solidFill>
                  <a:srgbClr val="C00000"/>
                </a:solidFill>
              </a:rPr>
              <a:t>Conduct Integral Testing</a:t>
            </a:r>
            <a:endParaRPr lang="en-US" sz="1400" dirty="0">
              <a:solidFill>
                <a:srgbClr val="C00000"/>
              </a:solidFill>
            </a:endParaRPr>
          </a:p>
        </p:txBody>
      </p:sp>
      <p:sp>
        <p:nvSpPr>
          <p:cNvPr id="30" name="Rectangle 29"/>
          <p:cNvSpPr/>
          <p:nvPr/>
        </p:nvSpPr>
        <p:spPr>
          <a:xfrm>
            <a:off x="420506" y="5219022"/>
            <a:ext cx="2868794" cy="307777"/>
          </a:xfrm>
          <a:prstGeom prst="rect">
            <a:avLst/>
          </a:prstGeom>
        </p:spPr>
        <p:txBody>
          <a:bodyPr wrap="square">
            <a:spAutoFit/>
          </a:bodyPr>
          <a:lstStyle/>
          <a:p>
            <a:pPr lvl="0"/>
            <a:r>
              <a:rPr lang="en-US" sz="1400" dirty="0" smtClean="0">
                <a:solidFill>
                  <a:srgbClr val="C00000"/>
                </a:solidFill>
              </a:rPr>
              <a:t>Launch MVP(Minimum Viable Product)</a:t>
            </a:r>
            <a:endParaRPr lang="en-US" sz="1400" dirty="0">
              <a:solidFill>
                <a:srgbClr val="C00000"/>
              </a:solidFill>
            </a:endParaRPr>
          </a:p>
        </p:txBody>
      </p:sp>
      <p:sp>
        <p:nvSpPr>
          <p:cNvPr id="31" name="Rectangle 30"/>
          <p:cNvSpPr/>
          <p:nvPr/>
        </p:nvSpPr>
        <p:spPr>
          <a:xfrm>
            <a:off x="420505" y="5684979"/>
            <a:ext cx="2995795" cy="307777"/>
          </a:xfrm>
          <a:prstGeom prst="rect">
            <a:avLst/>
          </a:prstGeom>
        </p:spPr>
        <p:txBody>
          <a:bodyPr wrap="square">
            <a:spAutoFit/>
          </a:bodyPr>
          <a:lstStyle/>
          <a:p>
            <a:pPr lvl="0"/>
            <a:r>
              <a:rPr lang="en-US" sz="1400" dirty="0" smtClean="0">
                <a:solidFill>
                  <a:srgbClr val="C00000"/>
                </a:solidFill>
              </a:rPr>
              <a:t>Monitor and Analyze User Engagement</a:t>
            </a:r>
            <a:endParaRPr lang="en-US" sz="1400" dirty="0">
              <a:solidFill>
                <a:srgbClr val="C00000"/>
              </a:solidFill>
            </a:endParaRPr>
          </a:p>
        </p:txBody>
      </p:sp>
      <p:sp>
        <p:nvSpPr>
          <p:cNvPr id="32" name="Rectangle 31"/>
          <p:cNvSpPr/>
          <p:nvPr/>
        </p:nvSpPr>
        <p:spPr>
          <a:xfrm>
            <a:off x="0" y="6188518"/>
            <a:ext cx="12192000" cy="66948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81500" y="2889237"/>
            <a:ext cx="1211563" cy="292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72491" y="3335512"/>
            <a:ext cx="1810909" cy="2762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394141" y="3698772"/>
            <a:ext cx="1810909" cy="2762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791597" y="4115190"/>
            <a:ext cx="1234803" cy="2616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056241" y="4503866"/>
            <a:ext cx="2781526" cy="324693"/>
          </a:xfrm>
          <a:prstGeom prst="rect">
            <a:avLst/>
          </a:prstGeom>
          <a:gradFill flip="none" rotWithShape="1">
            <a:gsLst>
              <a:gs pos="0">
                <a:srgbClr val="4134EA">
                  <a:shade val="30000"/>
                  <a:satMod val="115000"/>
                </a:srgbClr>
              </a:gs>
              <a:gs pos="50000">
                <a:srgbClr val="4134EA">
                  <a:shade val="67500"/>
                  <a:satMod val="115000"/>
                </a:srgbClr>
              </a:gs>
              <a:gs pos="100000">
                <a:srgbClr val="4134E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822680" y="5009386"/>
            <a:ext cx="1523085" cy="32469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220200" y="5514906"/>
            <a:ext cx="2231604" cy="3246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139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Facet</Template>
  <TotalTime>478</TotalTime>
  <Words>643</Words>
  <Application>Microsoft Office PowerPoint</Application>
  <PresentationFormat>Widescreen</PresentationFormat>
  <Paragraphs>126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820 G2</dc:creator>
  <cp:lastModifiedBy>HP 820 G2</cp:lastModifiedBy>
  <cp:revision>45</cp:revision>
  <dcterms:created xsi:type="dcterms:W3CDTF">2024-11-03T09:25:25Z</dcterms:created>
  <dcterms:modified xsi:type="dcterms:W3CDTF">2024-11-03T17:23:32Z</dcterms:modified>
</cp:coreProperties>
</file>